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79" r:id="rId2"/>
    <p:sldId id="280" r:id="rId3"/>
  </p:sldIdLst>
  <p:sldSz cx="6858000" cy="10225088"/>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21">
          <p15:clr>
            <a:srgbClr val="A4A3A4"/>
          </p15:clr>
        </p15:guide>
        <p15:guide id="2" pos="216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FF3300"/>
    <a:srgbClr val="FFFFCC"/>
    <a:srgbClr val="6600CC"/>
    <a:srgbClr val="FFFF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77" autoAdjust="0"/>
    <p:restoredTop sz="94660"/>
  </p:normalViewPr>
  <p:slideViewPr>
    <p:cSldViewPr>
      <p:cViewPr>
        <p:scale>
          <a:sx n="90" d="100"/>
          <a:sy n="90" d="100"/>
        </p:scale>
        <p:origin x="1512" y="66"/>
      </p:cViewPr>
      <p:guideLst>
        <p:guide orient="horz" pos="3221"/>
        <p:guide pos="2160"/>
      </p:guideLst>
    </p:cSldViewPr>
  </p:slideViewPr>
  <p:notesTextViewPr>
    <p:cViewPr>
      <p:scale>
        <a:sx n="1" d="1"/>
        <a:sy n="1" d="1"/>
      </p:scale>
      <p:origin x="0" y="0"/>
    </p:cViewPr>
  </p:notesTextViewPr>
  <p:notesViewPr>
    <p:cSldViewPr>
      <p:cViewPr varScale="1">
        <p:scale>
          <a:sx n="51" d="100"/>
          <a:sy n="51" d="100"/>
        </p:scale>
        <p:origin x="-2970" y="-102"/>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3713"/>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27" tIns="45714" rIns="91427" bIns="45714" rtlCol="0"/>
          <a:lstStyle>
            <a:lvl1pPr algn="r">
              <a:defRPr sz="1200"/>
            </a:lvl1pPr>
          </a:lstStyle>
          <a:p>
            <a:fld id="{A3152016-AB8D-48ED-9A91-C73598B29957}" type="datetimeFigureOut">
              <a:rPr kumimoji="1" lang="ja-JP" altLang="en-US" smtClean="0"/>
              <a:t>2022/6/1</a:t>
            </a:fld>
            <a:endParaRPr kumimoji="1" lang="ja-JP" altLang="en-US"/>
          </a:p>
        </p:txBody>
      </p:sp>
      <p:sp>
        <p:nvSpPr>
          <p:cNvPr id="4" name="フッター プレースホルダー 3"/>
          <p:cNvSpPr>
            <a:spLocks noGrp="1"/>
          </p:cNvSpPr>
          <p:nvPr>
            <p:ph type="ftr" sz="quarter" idx="2"/>
          </p:nvPr>
        </p:nvSpPr>
        <p:spPr>
          <a:xfrm>
            <a:off x="2" y="9371013"/>
            <a:ext cx="2919413" cy="493712"/>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27" tIns="45714" rIns="91427" bIns="45714" rtlCol="0" anchor="b"/>
          <a:lstStyle>
            <a:lvl1pPr algn="r">
              <a:defRPr sz="1200"/>
            </a:lvl1pPr>
          </a:lstStyle>
          <a:p>
            <a:fld id="{72E0761E-C7DA-4997-B56A-D5B66D505C3B}" type="slidenum">
              <a:rPr kumimoji="1" lang="ja-JP" altLang="en-US" smtClean="0"/>
              <a:t>‹#›</a:t>
            </a:fld>
            <a:endParaRPr kumimoji="1" lang="ja-JP" altLang="en-US"/>
          </a:p>
        </p:txBody>
      </p:sp>
    </p:spTree>
    <p:extLst>
      <p:ext uri="{BB962C8B-B14F-4D97-AF65-F5344CB8AC3E}">
        <p14:creationId xmlns:p14="http://schemas.microsoft.com/office/powerpoint/2010/main" val="267537980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3713"/>
          </a:xfrm>
          <a:prstGeom prst="rect">
            <a:avLst/>
          </a:prstGeom>
        </p:spPr>
        <p:txBody>
          <a:bodyPr vert="horz" lIns="91427" tIns="45714" rIns="91427" bIns="4571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1"/>
            <a:ext cx="2919412" cy="493713"/>
          </a:xfrm>
          <a:prstGeom prst="rect">
            <a:avLst/>
          </a:prstGeom>
        </p:spPr>
        <p:txBody>
          <a:bodyPr vert="horz" lIns="91427" tIns="45714" rIns="91427" bIns="45714" rtlCol="0"/>
          <a:lstStyle>
            <a:lvl1pPr algn="r">
              <a:defRPr sz="1200"/>
            </a:lvl1pPr>
          </a:lstStyle>
          <a:p>
            <a:fld id="{A511942F-1EBB-42C3-BB7C-B1C0C86DA0AC}" type="datetimeFigureOut">
              <a:rPr kumimoji="1" lang="ja-JP" altLang="en-US" smtClean="0"/>
              <a:t>2022/6/1</a:t>
            </a:fld>
            <a:endParaRPr kumimoji="1" lang="ja-JP" altLang="en-US"/>
          </a:p>
        </p:txBody>
      </p:sp>
      <p:sp>
        <p:nvSpPr>
          <p:cNvPr id="4" name="スライド イメージ プレースホルダー 3"/>
          <p:cNvSpPr>
            <a:spLocks noGrp="1" noRot="1" noChangeAspect="1"/>
          </p:cNvSpPr>
          <p:nvPr>
            <p:ph type="sldImg" idx="2"/>
          </p:nvPr>
        </p:nvSpPr>
        <p:spPr>
          <a:xfrm>
            <a:off x="2127250" y="739775"/>
            <a:ext cx="2481263" cy="37004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013"/>
            <a:ext cx="2919413" cy="493712"/>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7" tIns="45714" rIns="91427" bIns="45714" rtlCol="0" anchor="b"/>
          <a:lstStyle>
            <a:lvl1pPr algn="r">
              <a:defRPr sz="1200"/>
            </a:lvl1pPr>
          </a:lstStyle>
          <a:p>
            <a:fld id="{24B9C73E-3D88-4949-92C3-C75320B5CAC1}" type="slidenum">
              <a:rPr kumimoji="1" lang="ja-JP" altLang="en-US" smtClean="0"/>
              <a:t>‹#›</a:t>
            </a:fld>
            <a:endParaRPr kumimoji="1" lang="ja-JP" altLang="en-US"/>
          </a:p>
        </p:txBody>
      </p:sp>
    </p:spTree>
    <p:extLst>
      <p:ext uri="{BB962C8B-B14F-4D97-AF65-F5344CB8AC3E}">
        <p14:creationId xmlns:p14="http://schemas.microsoft.com/office/powerpoint/2010/main" val="384327902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76407"/>
            <a:ext cx="5829300" cy="219176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94217"/>
            <a:ext cx="4800600" cy="261307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1643511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17889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46759"/>
            <a:ext cx="1157288" cy="116310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46759"/>
            <a:ext cx="3357563" cy="116310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286192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29001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570566"/>
            <a:ext cx="5829300" cy="203081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333830"/>
            <a:ext cx="5829300" cy="22367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3988902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81139"/>
            <a:ext cx="2257425" cy="89966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81139"/>
            <a:ext cx="2257425" cy="89966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3182911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9478"/>
            <a:ext cx="6172200" cy="1704181"/>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88811"/>
            <a:ext cx="3030141" cy="9538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242678"/>
            <a:ext cx="3030141" cy="58912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88811"/>
            <a:ext cx="3031331" cy="9538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242678"/>
            <a:ext cx="3031331" cy="58912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14318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2952610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4266954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7111"/>
            <a:ext cx="2256235" cy="1732584"/>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7111"/>
            <a:ext cx="3833813" cy="87268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39695"/>
            <a:ext cx="2256235" cy="69942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314824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157562"/>
            <a:ext cx="4114800" cy="84499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13630"/>
            <a:ext cx="4114800" cy="6135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8002553"/>
            <a:ext cx="4114800" cy="12000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754C07C-296C-4B79-97AA-54F7BE4BAED0}" type="datetimeFigureOut">
              <a:rPr kumimoji="1" lang="ja-JP" altLang="en-US" smtClean="0"/>
              <a:t>2022/6/1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357624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9478"/>
            <a:ext cx="6172200" cy="1704181"/>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85856"/>
            <a:ext cx="6172200" cy="674808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477143"/>
            <a:ext cx="1600200" cy="544391"/>
          </a:xfrm>
          <a:prstGeom prst="rect">
            <a:avLst/>
          </a:prstGeom>
        </p:spPr>
        <p:txBody>
          <a:bodyPr vert="horz" lIns="91440" tIns="45720" rIns="91440" bIns="45720" rtlCol="0" anchor="ctr"/>
          <a:lstStyle>
            <a:lvl1pPr algn="l">
              <a:defRPr sz="1200">
                <a:solidFill>
                  <a:schemeClr val="tx1">
                    <a:tint val="75000"/>
                  </a:schemeClr>
                </a:solidFill>
              </a:defRPr>
            </a:lvl1pPr>
          </a:lstStyle>
          <a:p>
            <a:fld id="{3754C07C-296C-4B79-97AA-54F7BE4BAED0}" type="datetimeFigureOut">
              <a:rPr kumimoji="1" lang="ja-JP" altLang="en-US" smtClean="0"/>
              <a:t>2022/6/1</a:t>
            </a:fld>
            <a:endParaRPr kumimoji="1" lang="ja-JP" altLang="en-US"/>
          </a:p>
        </p:txBody>
      </p:sp>
      <p:sp>
        <p:nvSpPr>
          <p:cNvPr id="5" name="フッター プレースホルダー 4"/>
          <p:cNvSpPr>
            <a:spLocks noGrp="1"/>
          </p:cNvSpPr>
          <p:nvPr>
            <p:ph type="ftr" sz="quarter" idx="3"/>
          </p:nvPr>
        </p:nvSpPr>
        <p:spPr>
          <a:xfrm>
            <a:off x="2343150" y="9477143"/>
            <a:ext cx="2171700" cy="5443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477143"/>
            <a:ext cx="1600200" cy="544391"/>
          </a:xfrm>
          <a:prstGeom prst="rect">
            <a:avLst/>
          </a:prstGeom>
        </p:spPr>
        <p:txBody>
          <a:bodyPr vert="horz" lIns="91440" tIns="45720" rIns="91440" bIns="45720" rtlCol="0" anchor="ctr"/>
          <a:lstStyle>
            <a:lvl1pPr algn="r">
              <a:defRPr sz="1200">
                <a:solidFill>
                  <a:schemeClr val="tx1">
                    <a:tint val="75000"/>
                  </a:schemeClr>
                </a:solidFill>
              </a:defRPr>
            </a:lvl1pPr>
          </a:lstStyle>
          <a:p>
            <a:fld id="{2730A1B7-1C1F-414E-9EAD-36BC8247A909}" type="slidenum">
              <a:rPr kumimoji="1" lang="ja-JP" altLang="en-US" smtClean="0"/>
              <a:t>‹#›</a:t>
            </a:fld>
            <a:endParaRPr kumimoji="1" lang="ja-JP" altLang="en-US"/>
          </a:p>
        </p:txBody>
      </p:sp>
    </p:spTree>
    <p:extLst>
      <p:ext uri="{BB962C8B-B14F-4D97-AF65-F5344CB8AC3E}">
        <p14:creationId xmlns:p14="http://schemas.microsoft.com/office/powerpoint/2010/main" val="3606794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pamed.messe-dus.co.jp/home/" TargetMode="External"/><Relationship Id="rId7"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https://www.compamed-tradefai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C52033ED-4158-4394-88EE-31E5DFB6A400}"/>
              </a:ext>
            </a:extLst>
          </p:cNvPr>
          <p:cNvSpPr txBox="1"/>
          <p:nvPr/>
        </p:nvSpPr>
        <p:spPr>
          <a:xfrm>
            <a:off x="79226" y="5791080"/>
            <a:ext cx="6751355" cy="1223412"/>
          </a:xfrm>
          <a:prstGeom prst="rect">
            <a:avLst/>
          </a:prstGeom>
          <a:solidFill>
            <a:srgbClr val="FFFFCC"/>
          </a:solid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◆参加条件</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１）さいたま市又は埼玉県内に事業所がある中小企業又は大企業</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２）海外マーケットにおいて製品の特長（性能・品質・デザイン等）が評価され、信頼を得て評価されることで、同種又は類似の他商品と比較して一定の競争優位性（価格優位性、高いロイヤルティ等）を確保することにより、相場より高値での取引や長期にわたる安定した取引の実現可能性を高めることが期待されるこ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３）ドイツ医療機器企業や関係機関との連携、ブランド発信・地域への波及効果が期待されること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４）弊財団が実施する本展示会に係る簡易アンケート調査への協力</a:t>
            </a:r>
            <a:endParaRPr lang="en-US" altLang="ja-JP" sz="1050"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299091" y="107912"/>
            <a:ext cx="5394352" cy="1434145"/>
            <a:chOff x="1514187" y="100362"/>
            <a:chExt cx="5029771" cy="876934"/>
          </a:xfrm>
        </p:grpSpPr>
        <p:sp>
          <p:nvSpPr>
            <p:cNvPr id="9" name="角丸四角形 8"/>
            <p:cNvSpPr/>
            <p:nvPr/>
          </p:nvSpPr>
          <p:spPr>
            <a:xfrm>
              <a:off x="1551582" y="100362"/>
              <a:ext cx="4992376" cy="707288"/>
            </a:xfrm>
            <a:prstGeom prst="roundRect">
              <a:avLst/>
            </a:prstGeom>
            <a:gradFill flip="none" rotWithShape="1">
              <a:gsLst>
                <a:gs pos="70000">
                  <a:srgbClr val="FFFFCC"/>
                </a:gs>
                <a:gs pos="30000">
                  <a:srgbClr val="FFFFCC"/>
                </a:gs>
                <a:gs pos="0">
                  <a:srgbClr val="FFFF99"/>
                </a:gs>
                <a:gs pos="50000">
                  <a:srgbClr val="FFFFCC"/>
                </a:gs>
                <a:gs pos="100000">
                  <a:srgbClr val="FFFF99"/>
                </a:gs>
              </a:gsLst>
              <a:path path="circle">
                <a:fillToRect l="100000" t="100000"/>
              </a:path>
              <a:tileRect r="-100000" b="-100000"/>
            </a:gradFill>
            <a:ln w="31750">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Calibri"/>
                <a:ea typeface="ＭＳ Ｐゴシック" panose="020B0600070205080204" pitchFamily="50" charset="-128"/>
              </a:endParaRPr>
            </a:p>
          </p:txBody>
        </p:sp>
        <p:sp>
          <p:nvSpPr>
            <p:cNvPr id="10" name="正方形/長方形 9"/>
            <p:cNvSpPr/>
            <p:nvPr/>
          </p:nvSpPr>
          <p:spPr>
            <a:xfrm>
              <a:off x="1514187" y="130416"/>
              <a:ext cx="5029771" cy="846880"/>
            </a:xfrm>
            <a:prstGeom prst="rect">
              <a:avLst/>
            </a:prstGeom>
            <a:ln>
              <a:noFill/>
            </a:ln>
          </p:spPr>
          <p:txBody>
            <a:bodyPr wrap="square">
              <a:spAutoFit/>
            </a:bodyPr>
            <a:lstStyle/>
            <a:p>
              <a:pPr algn="ctr"/>
              <a:r>
                <a:rPr lang="ja-JP" altLang="en-US" sz="21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ドイツ・デュッセルドルフ 国際医療機器</a:t>
              </a:r>
              <a:endParaRPr lang="en-US" altLang="ja-JP" sz="21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r>
                <a:rPr lang="ja-JP" altLang="en-US" sz="21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技術・部材展（</a:t>
              </a:r>
              <a:r>
                <a:rPr lang="en-US" altLang="ja-JP" sz="21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COMPAMED 2022</a:t>
              </a:r>
              <a:r>
                <a:rPr lang="ja-JP" altLang="en-US" sz="21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algn="ctr"/>
              <a:r>
                <a:rPr lang="ja-JP" altLang="en-US" sz="24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参加企業募集のご案内</a:t>
              </a:r>
              <a:endParaRPr lang="en-US" altLang="ja-JP" sz="2400" b="1" dirty="0">
                <a:solidFill>
                  <a:srgbClr val="FF33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endParaRPr lang="ja-JP" altLang="en-US" dirty="0">
                <a:solidFill>
                  <a:srgbClr val="FF3300"/>
                </a:solidFill>
                <a:latin typeface="Calibri"/>
                <a:ea typeface="ＭＳ Ｐゴシック" panose="020B0600070205080204" pitchFamily="50" charset="-128"/>
              </a:endParaRPr>
            </a:p>
          </p:txBody>
        </p:sp>
      </p:grpSp>
      <p:pic>
        <p:nvPicPr>
          <p:cNvPr id="25" name="Picture 2" descr="「compamed düsseldorf 2014 JAPAN」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528" y="187513"/>
            <a:ext cx="1071563" cy="1071563"/>
          </a:xfrm>
          <a:prstGeom prst="rect">
            <a:avLst/>
          </a:prstGeom>
          <a:noFill/>
          <a:extLst>
            <a:ext uri="{909E8E84-426E-40DD-AFC4-6F175D3DCCD1}">
              <a14:hiddenFill xmlns:a14="http://schemas.microsoft.com/office/drawing/2010/main">
                <a:solidFill>
                  <a:srgbClr val="FFFFFF"/>
                </a:solidFill>
              </a14:hiddenFill>
            </a:ext>
          </a:extLst>
        </p:spPr>
      </p:pic>
      <p:sp>
        <p:nvSpPr>
          <p:cNvPr id="52" name="テキスト ボックス 51"/>
          <p:cNvSpPr txBox="1"/>
          <p:nvPr/>
        </p:nvSpPr>
        <p:spPr>
          <a:xfrm>
            <a:off x="79226" y="2958663"/>
            <a:ext cx="6700593" cy="1107996"/>
          </a:xfrm>
          <a:prstGeom prst="rect">
            <a:avLst/>
          </a:prstGeom>
          <a:noFill/>
          <a:ln w="12700">
            <a:solidFill>
              <a:schemeClr val="tx1"/>
            </a:solidFill>
          </a:ln>
        </p:spPr>
        <p:txBody>
          <a:bodyPr wrap="square" rtlCol="0">
            <a:spAutoFit/>
          </a:bodyPr>
          <a:lstStyle/>
          <a:p>
            <a:r>
              <a:rPr lang="en-US" altLang="ja-JP" sz="1400" b="1" dirty="0">
                <a:solidFill>
                  <a:srgbClr val="9933FF"/>
                </a:solidFill>
                <a:latin typeface="メイリオ" panose="020B0604030504040204" pitchFamily="50" charset="-128"/>
                <a:ea typeface="メイリオ" panose="020B0604030504040204" pitchFamily="50" charset="-128"/>
              </a:rPr>
              <a:t>COMPAMED</a:t>
            </a:r>
            <a:r>
              <a:rPr lang="ja-JP" altLang="en-US" sz="1400" b="1" dirty="0">
                <a:solidFill>
                  <a:srgbClr val="9933FF"/>
                </a:solidFill>
                <a:latin typeface="メイリオ" panose="020B0604030504040204" pitchFamily="50" charset="-128"/>
                <a:ea typeface="メイリオ" panose="020B0604030504040204" pitchFamily="50" charset="-128"/>
              </a:rPr>
              <a:t>とは</a:t>
            </a:r>
            <a:endParaRPr lang="en-US" altLang="ja-JP" sz="1400" b="1" dirty="0">
              <a:solidFill>
                <a:srgbClr val="9933FF"/>
              </a:solidFill>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ドイツ・デュッセルドルフで開催される国際医療機器技術・部材展です。世界最大級の医療機器展示会</a:t>
            </a:r>
            <a:r>
              <a:rPr lang="en-US" altLang="ja-JP" sz="1100" dirty="0">
                <a:solidFill>
                  <a:srgbClr val="FF0000"/>
                </a:solidFill>
                <a:latin typeface="メイリオ" panose="020B0604030504040204" pitchFamily="50" charset="-128"/>
                <a:ea typeface="メイリオ" panose="020B0604030504040204" pitchFamily="50" charset="-128"/>
              </a:rPr>
              <a:t>MEDICA</a:t>
            </a:r>
            <a:r>
              <a:rPr lang="ja-JP" altLang="en-US" sz="1100" dirty="0">
                <a:latin typeface="メイリオ" panose="020B0604030504040204" pitchFamily="50" charset="-128"/>
                <a:ea typeface="メイリオ" panose="020B0604030504040204" pitchFamily="50" charset="-128"/>
              </a:rPr>
              <a:t>と同時開催されます。２つの展示会の合計出展社数および来場者数は、以下の通りです。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コロナ禍の</a:t>
            </a:r>
            <a:r>
              <a:rPr lang="en-US" altLang="ja-JP" sz="1100" dirty="0">
                <a:latin typeface="メイリオ" panose="020B0604030504040204" pitchFamily="50" charset="-128"/>
                <a:ea typeface="メイリオ" panose="020B0604030504040204" pitchFamily="50" charset="-128"/>
              </a:rPr>
              <a:t>2021</a:t>
            </a:r>
            <a:r>
              <a:rPr lang="ja-JP" altLang="en-US" sz="1100" dirty="0">
                <a:latin typeface="メイリオ" panose="020B0604030504040204" pitchFamily="50" charset="-128"/>
                <a:ea typeface="メイリオ" panose="020B0604030504040204" pitchFamily="50" charset="-128"/>
              </a:rPr>
              <a:t>年の出展者</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約</a:t>
            </a:r>
            <a:r>
              <a:rPr lang="en-US" altLang="ja-JP" sz="1100" dirty="0">
                <a:latin typeface="メイリオ" panose="020B0604030504040204" pitchFamily="50" charset="-128"/>
                <a:ea typeface="メイリオ" panose="020B0604030504040204" pitchFamily="50" charset="-128"/>
              </a:rPr>
              <a:t>3,033</a:t>
            </a:r>
            <a:r>
              <a:rPr lang="ja-JP" altLang="en-US" sz="1100" dirty="0">
                <a:latin typeface="メイリオ" panose="020B0604030504040204" pitchFamily="50" charset="-128"/>
                <a:ea typeface="メイリオ" panose="020B0604030504040204" pitchFamily="50" charset="-128"/>
              </a:rPr>
              <a:t>社　来場者数</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約</a:t>
            </a:r>
            <a:r>
              <a:rPr lang="en-US" altLang="ja-JP" sz="1100" dirty="0">
                <a:latin typeface="メイリオ" panose="020B0604030504040204" pitchFamily="50" charset="-128"/>
                <a:ea typeface="メイリオ" panose="020B0604030504040204" pitchFamily="50" charset="-128"/>
              </a:rPr>
              <a:t>46,000</a:t>
            </a:r>
            <a:r>
              <a:rPr lang="ja-JP" altLang="en-US" sz="1100" dirty="0">
                <a:latin typeface="メイリオ" panose="020B0604030504040204" pitchFamily="50" charset="-128"/>
                <a:ea typeface="メイリオ" panose="020B0604030504040204" pitchFamily="50" charset="-128"/>
              </a:rPr>
              <a:t>名</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約</a:t>
            </a:r>
            <a:r>
              <a:rPr lang="en-US" altLang="ja-JP" sz="1100" dirty="0">
                <a:latin typeface="メイリオ" panose="020B0604030504040204" pitchFamily="50" charset="-128"/>
                <a:ea typeface="メイリオ" panose="020B0604030504040204" pitchFamily="50" charset="-128"/>
              </a:rPr>
              <a:t>150</a:t>
            </a:r>
            <a:r>
              <a:rPr lang="ja-JP" altLang="en-US" sz="1100" dirty="0">
                <a:latin typeface="メイリオ" panose="020B0604030504040204" pitchFamily="50" charset="-128"/>
                <a:ea typeface="メイリオ" panose="020B0604030504040204" pitchFamily="50" charset="-128"/>
              </a:rPr>
              <a:t>か国</a:t>
            </a:r>
            <a:r>
              <a:rPr lang="en-US" altLang="ja-JP" sz="11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コロナ前の</a:t>
            </a:r>
            <a:r>
              <a:rPr lang="en-US" altLang="ja-JP" sz="1100" dirty="0">
                <a:latin typeface="メイリオ" panose="020B0604030504040204" pitchFamily="50" charset="-128"/>
                <a:ea typeface="メイリオ" panose="020B0604030504040204" pitchFamily="50" charset="-128"/>
              </a:rPr>
              <a:t>2019</a:t>
            </a:r>
            <a:r>
              <a:rPr lang="ja-JP" altLang="en-US" sz="1100" dirty="0">
                <a:latin typeface="メイリオ" panose="020B0604030504040204" pitchFamily="50" charset="-128"/>
                <a:ea typeface="メイリオ" panose="020B0604030504040204" pitchFamily="50" charset="-128"/>
              </a:rPr>
              <a:t>年の</a:t>
            </a:r>
            <a:r>
              <a:rPr kumimoji="1" lang="ja-JP" altLang="en-US"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出展者</a:t>
            </a:r>
            <a:r>
              <a:rPr lang="en-US" altLang="ja-JP" sz="1100" dirty="0">
                <a:solidFill>
                  <a:prstClr val="black"/>
                </a:solidFill>
                <a:latin typeface="メイリオ" panose="020B0604030504040204" pitchFamily="50" charset="-128"/>
                <a:ea typeface="メイリオ" panose="020B0604030504040204" pitchFamily="50" charset="-128"/>
              </a:rPr>
              <a:t>:</a:t>
            </a:r>
            <a:r>
              <a:rPr kumimoji="1" lang="ja-JP" altLang="en-US"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約</a:t>
            </a:r>
            <a:r>
              <a:rPr kumimoji="1" lang="en-US" altLang="ja-JP"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6,300</a:t>
            </a:r>
            <a:r>
              <a:rPr kumimoji="1" lang="ja-JP" altLang="en-US"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社　来場者数</a:t>
            </a:r>
            <a:r>
              <a:rPr kumimoji="1" lang="en-US" altLang="ja-JP"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約</a:t>
            </a:r>
            <a:r>
              <a:rPr kumimoji="1" lang="en-US" altLang="ja-JP"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141,000</a:t>
            </a:r>
            <a:r>
              <a:rPr kumimoji="1" lang="ja-JP" altLang="en-US"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名（約</a:t>
            </a:r>
            <a:r>
              <a:rPr kumimoji="1" lang="en-US" altLang="ja-JP"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155</a:t>
            </a:r>
            <a:r>
              <a:rPr kumimoji="1" lang="ja-JP" altLang="en-US" sz="11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か国）</a:t>
            </a:r>
            <a:endParaRPr lang="en-US" altLang="ja-JP" sz="9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・展示会</a:t>
            </a:r>
            <a:r>
              <a:rPr lang="en-US" altLang="ja-JP" sz="800" dirty="0">
                <a:latin typeface="メイリオ" panose="020B0604030504040204" pitchFamily="50" charset="-128"/>
                <a:ea typeface="メイリオ" panose="020B0604030504040204" pitchFamily="50" charset="-128"/>
              </a:rPr>
              <a:t>URL</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hlinkClick r:id="rId3"/>
              </a:rPr>
              <a:t>https://compamed.messe-dus.co.jp/home/</a:t>
            </a:r>
            <a:r>
              <a:rPr lang="ja-JP" altLang="en-US" sz="800" dirty="0">
                <a:latin typeface="メイリオ" panose="020B0604030504040204" pitchFamily="50" charset="-128"/>
                <a:ea typeface="メイリオ" panose="020B0604030504040204" pitchFamily="50" charset="-128"/>
              </a:rPr>
              <a:t>（日本語）</a:t>
            </a:r>
            <a:r>
              <a:rPr lang="en-US" altLang="ja-JP" sz="8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hlinkClick r:id="rId4"/>
              </a:rPr>
              <a:t>https://www.compamed-tradefair.com/</a:t>
            </a:r>
            <a:r>
              <a:rPr lang="ja-JP" altLang="en-US" sz="800" dirty="0">
                <a:latin typeface="メイリオ" panose="020B0604030504040204" pitchFamily="50" charset="-128"/>
                <a:ea typeface="メイリオ" panose="020B0604030504040204" pitchFamily="50" charset="-128"/>
              </a:rPr>
              <a:t>（英語）</a:t>
            </a:r>
            <a:endParaRPr lang="en-US" altLang="ja-JP" sz="800"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361E79F7-277F-4A04-AD8D-3FC4FF52A7F4}"/>
              </a:ext>
            </a:extLst>
          </p:cNvPr>
          <p:cNvSpPr/>
          <p:nvPr/>
        </p:nvSpPr>
        <p:spPr>
          <a:xfrm>
            <a:off x="394968" y="7361511"/>
            <a:ext cx="6183754" cy="824841"/>
          </a:xfrm>
          <a:prstGeom prst="rect">
            <a:avLst/>
          </a:prstGeom>
        </p:spPr>
        <p:txBody>
          <a:bodyPr wrap="square">
            <a:spAutoFit/>
          </a:bodyPr>
          <a:lstStyle/>
          <a:p>
            <a:pPr lvl="0">
              <a:spcBef>
                <a:spcPct val="20000"/>
              </a:spcBef>
            </a:pPr>
            <a:r>
              <a:rPr lang="ja-JP" altLang="en-US" sz="1400" b="1" dirty="0">
                <a:solidFill>
                  <a:srgbClr val="FF0000"/>
                </a:solidFill>
                <a:latin typeface="メイリオ" panose="020B0604030504040204" pitchFamily="50" charset="-128"/>
                <a:ea typeface="メイリオ" panose="020B0604030504040204" pitchFamily="50" charset="-128"/>
              </a:rPr>
              <a:t>◆参加費　</a:t>
            </a:r>
            <a:endParaRPr lang="en-US" altLang="ja-JP" sz="1400" b="1" dirty="0">
              <a:solidFill>
                <a:srgbClr val="FF0000"/>
              </a:solidFill>
              <a:latin typeface="メイリオ" panose="020B0604030504040204" pitchFamily="50" charset="-128"/>
              <a:ea typeface="メイリオ" panose="020B0604030504040204" pitchFamily="50" charset="-128"/>
            </a:endParaRPr>
          </a:p>
          <a:p>
            <a:pPr lvl="0">
              <a:spcBef>
                <a:spcPct val="20000"/>
              </a:spcBef>
            </a:pPr>
            <a:r>
              <a:rPr lang="ja-JP" altLang="en-US" sz="1400" b="1" dirty="0">
                <a:solidFill>
                  <a:srgbClr val="FF0000"/>
                </a:solidFill>
                <a:latin typeface="メイリオ" panose="020B0604030504040204" pitchFamily="50" charset="-128"/>
                <a:ea typeface="メイリオ" panose="020B0604030504040204" pitchFamily="50" charset="-128"/>
              </a:rPr>
              <a:t>　＜市内企業＞ドイツ展示会に：初出展：</a:t>
            </a:r>
            <a:r>
              <a:rPr lang="en-US" altLang="ja-JP" sz="1400" b="1" u="sng" dirty="0">
                <a:solidFill>
                  <a:srgbClr val="FF0000"/>
                </a:solidFill>
                <a:latin typeface="メイリオ" panose="020B0604030504040204" pitchFamily="50" charset="-128"/>
                <a:ea typeface="メイリオ" panose="020B0604030504040204" pitchFamily="50" charset="-128"/>
              </a:rPr>
              <a:t>30</a:t>
            </a:r>
            <a:r>
              <a:rPr lang="ja-JP" altLang="en-US" sz="1400" b="1" u="sng" dirty="0">
                <a:solidFill>
                  <a:srgbClr val="FF0000"/>
                </a:solidFill>
                <a:latin typeface="メイリオ" panose="020B0604030504040204" pitchFamily="50" charset="-128"/>
                <a:ea typeface="メイリオ" panose="020B0604030504040204" pitchFamily="50" charset="-128"/>
              </a:rPr>
              <a:t>万円</a:t>
            </a:r>
            <a:r>
              <a:rPr lang="en-US" altLang="ja-JP" sz="1400" b="1" dirty="0">
                <a:solidFill>
                  <a:srgbClr val="FF0000"/>
                </a:solidFill>
                <a:latin typeface="メイリオ" panose="020B0604030504040204" pitchFamily="50" charset="-128"/>
                <a:ea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rPr>
              <a:t> </a:t>
            </a:r>
            <a:r>
              <a:rPr lang="en-US" altLang="ja-JP" sz="1400" b="1" dirty="0">
                <a:solidFill>
                  <a:srgbClr val="FF0000"/>
                </a:solidFill>
                <a:latin typeface="メイリオ" panose="020B0604030504040204" pitchFamily="50" charset="-128"/>
                <a:ea typeface="メイリオ" panose="020B0604030504040204" pitchFamily="50" charset="-128"/>
              </a:rPr>
              <a:t>2</a:t>
            </a:r>
            <a:r>
              <a:rPr lang="ja-JP" altLang="en-US" sz="1400" b="1" dirty="0">
                <a:solidFill>
                  <a:srgbClr val="FF0000"/>
                </a:solidFill>
                <a:latin typeface="メイリオ" panose="020B0604030504040204" pitchFamily="50" charset="-128"/>
                <a:ea typeface="メイリオ" panose="020B0604030504040204" pitchFamily="50" charset="-128"/>
              </a:rPr>
              <a:t>回目以上：</a:t>
            </a:r>
            <a:r>
              <a:rPr lang="en-US" altLang="ja-JP" sz="1400" b="1" u="sng" dirty="0">
                <a:solidFill>
                  <a:srgbClr val="FF0000"/>
                </a:solidFill>
                <a:latin typeface="メイリオ" panose="020B0604030504040204" pitchFamily="50" charset="-128"/>
                <a:ea typeface="メイリオ" panose="020B0604030504040204" pitchFamily="50" charset="-128"/>
              </a:rPr>
              <a:t>35</a:t>
            </a:r>
            <a:r>
              <a:rPr lang="ja-JP" altLang="en-US" sz="1400" b="1" u="sng" dirty="0">
                <a:solidFill>
                  <a:srgbClr val="FF0000"/>
                </a:solidFill>
                <a:latin typeface="メイリオ" panose="020B0604030504040204" pitchFamily="50" charset="-128"/>
                <a:ea typeface="メイリオ" panose="020B0604030504040204" pitchFamily="50" charset="-128"/>
              </a:rPr>
              <a:t>万円　　　</a:t>
            </a:r>
            <a:endParaRPr lang="en-US" altLang="ja-JP" sz="1400" b="1" u="sng" dirty="0">
              <a:solidFill>
                <a:srgbClr val="FF0000"/>
              </a:solidFill>
              <a:latin typeface="メイリオ" panose="020B0604030504040204" pitchFamily="50" charset="-128"/>
              <a:ea typeface="メイリオ" panose="020B0604030504040204" pitchFamily="50" charset="-128"/>
            </a:endParaRPr>
          </a:p>
          <a:p>
            <a:pPr lvl="0">
              <a:spcBef>
                <a:spcPct val="20000"/>
              </a:spcBef>
            </a:pPr>
            <a:r>
              <a:rPr lang="ja-JP" altLang="en-US" sz="1400" b="1" dirty="0">
                <a:solidFill>
                  <a:srgbClr val="FF0000"/>
                </a:solidFill>
                <a:latin typeface="メイリオ" panose="020B0604030504040204" pitchFamily="50" charset="-128"/>
                <a:ea typeface="メイリオ" panose="020B0604030504040204" pitchFamily="50" charset="-128"/>
              </a:rPr>
              <a:t>　＜市外企業＞ドイツ展示会に：初出展：</a:t>
            </a:r>
            <a:r>
              <a:rPr lang="en-US" altLang="ja-JP" sz="1400" b="1" u="sng" dirty="0">
                <a:solidFill>
                  <a:srgbClr val="FF0000"/>
                </a:solidFill>
                <a:latin typeface="メイリオ" panose="020B0604030504040204" pitchFamily="50" charset="-128"/>
                <a:ea typeface="メイリオ" panose="020B0604030504040204" pitchFamily="50" charset="-128"/>
              </a:rPr>
              <a:t>40</a:t>
            </a:r>
            <a:r>
              <a:rPr lang="ja-JP" altLang="en-US" sz="1400" b="1" u="sng" dirty="0">
                <a:solidFill>
                  <a:srgbClr val="FF0000"/>
                </a:solidFill>
                <a:latin typeface="メイリオ" panose="020B0604030504040204" pitchFamily="50" charset="-128"/>
                <a:ea typeface="メイリオ" panose="020B0604030504040204" pitchFamily="50" charset="-128"/>
              </a:rPr>
              <a:t>万円</a:t>
            </a:r>
            <a:r>
              <a:rPr lang="en-US" altLang="ja-JP" sz="1400" b="1" dirty="0">
                <a:solidFill>
                  <a:srgbClr val="FF0000"/>
                </a:solidFill>
                <a:latin typeface="メイリオ" panose="020B0604030504040204" pitchFamily="50" charset="-128"/>
                <a:ea typeface="メイリオ" panose="020B0604030504040204" pitchFamily="50" charset="-128"/>
              </a:rPr>
              <a:t>  2</a:t>
            </a:r>
            <a:r>
              <a:rPr lang="ja-JP" altLang="en-US" sz="1400" b="1" dirty="0">
                <a:solidFill>
                  <a:srgbClr val="FF0000"/>
                </a:solidFill>
                <a:latin typeface="メイリオ" panose="020B0604030504040204" pitchFamily="50" charset="-128"/>
                <a:ea typeface="メイリオ" panose="020B0604030504040204" pitchFamily="50" charset="-128"/>
              </a:rPr>
              <a:t>回目以上：</a:t>
            </a:r>
            <a:r>
              <a:rPr lang="en-US" altLang="ja-JP" sz="1400" b="1" u="sng" dirty="0">
                <a:solidFill>
                  <a:srgbClr val="FF0000"/>
                </a:solidFill>
                <a:latin typeface="メイリオ" panose="020B0604030504040204" pitchFamily="50" charset="-128"/>
                <a:ea typeface="メイリオ" panose="020B0604030504040204" pitchFamily="50" charset="-128"/>
              </a:rPr>
              <a:t>45</a:t>
            </a:r>
            <a:r>
              <a:rPr lang="ja-JP" altLang="en-US" sz="1400" b="1" u="sng" dirty="0">
                <a:solidFill>
                  <a:srgbClr val="FF0000"/>
                </a:solidFill>
                <a:latin typeface="メイリオ" panose="020B0604030504040204" pitchFamily="50" charset="-128"/>
                <a:ea typeface="メイリオ" panose="020B0604030504040204" pitchFamily="50" charset="-128"/>
              </a:rPr>
              <a:t>万円</a:t>
            </a:r>
            <a:endParaRPr lang="en-US" altLang="ja-JP" sz="1400" b="1"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E9705BE3-7CF8-4D89-9A06-94C01B210DF4}"/>
              </a:ext>
            </a:extLst>
          </p:cNvPr>
          <p:cNvSpPr txBox="1"/>
          <p:nvPr/>
        </p:nvSpPr>
        <p:spPr>
          <a:xfrm>
            <a:off x="106644" y="1257923"/>
            <a:ext cx="6751356" cy="1708160"/>
          </a:xfrm>
          <a:prstGeom prst="rect">
            <a:avLst/>
          </a:prstGeom>
          <a:noFill/>
        </p:spPr>
        <p:txBody>
          <a:bodyPr wrap="square" rtlCol="0">
            <a:spAutoFit/>
          </a:bodyPr>
          <a:lstStyle/>
          <a:p>
            <a:pPr>
              <a:spcBef>
                <a:spcPct val="0"/>
              </a:spcBef>
              <a:buClrTx/>
              <a:buSzTx/>
              <a:buNone/>
            </a:pPr>
            <a:r>
              <a:rPr lang="ja-JP" altLang="en-US" sz="1500" dirty="0">
                <a:latin typeface="メイリオ" panose="020B0604030504040204" pitchFamily="50" charset="-128"/>
                <a:ea typeface="メイリオ" panose="020B0604030504040204" pitchFamily="50" charset="-128"/>
                <a:cs typeface="Arial" charset="0"/>
              </a:rPr>
              <a:t>さいたま市産業創造財団では、</a:t>
            </a:r>
            <a:r>
              <a:rPr lang="ja-JP" altLang="en-US" sz="1500" dirty="0">
                <a:solidFill>
                  <a:prstClr val="black"/>
                </a:solidFill>
                <a:latin typeface="メイリオ" panose="020B0604030504040204" pitchFamily="50" charset="-128"/>
                <a:ea typeface="メイリオ" panose="020B0604030504040204" pitchFamily="50" charset="-128"/>
                <a:cs typeface="Arial" charset="0"/>
              </a:rPr>
              <a:t>令和</a:t>
            </a:r>
            <a:r>
              <a:rPr lang="en-US" altLang="ja-JP" sz="1500" dirty="0">
                <a:solidFill>
                  <a:prstClr val="black"/>
                </a:solidFill>
                <a:latin typeface="メイリオ" panose="020B0604030504040204" pitchFamily="50" charset="-128"/>
                <a:ea typeface="メイリオ" panose="020B0604030504040204" pitchFamily="50" charset="-128"/>
                <a:cs typeface="Arial" charset="0"/>
              </a:rPr>
              <a:t>4</a:t>
            </a:r>
            <a:r>
              <a:rPr lang="ja-JP" altLang="en-US" sz="1500" dirty="0">
                <a:solidFill>
                  <a:prstClr val="black"/>
                </a:solidFill>
                <a:latin typeface="メイリオ" panose="020B0604030504040204" pitchFamily="50" charset="-128"/>
                <a:ea typeface="メイリオ" panose="020B0604030504040204" pitchFamily="50" charset="-128"/>
                <a:cs typeface="Arial" charset="0"/>
              </a:rPr>
              <a:t>年</a:t>
            </a:r>
            <a:r>
              <a:rPr lang="en-US" altLang="ja-JP" sz="1500" dirty="0">
                <a:solidFill>
                  <a:prstClr val="black"/>
                </a:solidFill>
                <a:latin typeface="メイリオ" panose="020B0604030504040204" pitchFamily="50" charset="-128"/>
                <a:ea typeface="メイリオ" panose="020B0604030504040204" pitchFamily="50" charset="-128"/>
                <a:cs typeface="Arial" charset="0"/>
              </a:rPr>
              <a:t>11</a:t>
            </a:r>
            <a:r>
              <a:rPr lang="ja-JP" altLang="en-US" sz="1500" dirty="0">
                <a:solidFill>
                  <a:prstClr val="black"/>
                </a:solidFill>
                <a:latin typeface="メイリオ" panose="020B0604030504040204" pitchFamily="50" charset="-128"/>
                <a:ea typeface="メイリオ" panose="020B0604030504040204" pitchFamily="50" charset="-128"/>
                <a:cs typeface="Arial" charset="0"/>
              </a:rPr>
              <a:t>月</a:t>
            </a:r>
            <a:r>
              <a:rPr lang="en-US" altLang="ja-JP" sz="1500" dirty="0">
                <a:solidFill>
                  <a:prstClr val="black"/>
                </a:solidFill>
                <a:latin typeface="メイリオ" panose="020B0604030504040204" pitchFamily="50" charset="-128"/>
                <a:ea typeface="メイリオ" panose="020B0604030504040204" pitchFamily="50" charset="-128"/>
                <a:cs typeface="Arial" charset="0"/>
              </a:rPr>
              <a:t>14</a:t>
            </a:r>
            <a:r>
              <a:rPr lang="ja-JP" altLang="en-US" sz="1500" dirty="0">
                <a:solidFill>
                  <a:prstClr val="black"/>
                </a:solidFill>
                <a:latin typeface="メイリオ" panose="020B0604030504040204" pitchFamily="50" charset="-128"/>
                <a:ea typeface="メイリオ" panose="020B0604030504040204" pitchFamily="50" charset="-128"/>
                <a:cs typeface="Arial" charset="0"/>
              </a:rPr>
              <a:t>日（月）～</a:t>
            </a:r>
            <a:r>
              <a:rPr lang="en-US" altLang="ja-JP" sz="1500" dirty="0">
                <a:solidFill>
                  <a:prstClr val="black"/>
                </a:solidFill>
                <a:latin typeface="メイリオ" panose="020B0604030504040204" pitchFamily="50" charset="-128"/>
                <a:ea typeface="メイリオ" panose="020B0604030504040204" pitchFamily="50" charset="-128"/>
                <a:cs typeface="Arial" charset="0"/>
              </a:rPr>
              <a:t>17</a:t>
            </a:r>
            <a:r>
              <a:rPr lang="ja-JP" altLang="en-US" sz="1500" dirty="0">
                <a:solidFill>
                  <a:prstClr val="black"/>
                </a:solidFill>
                <a:latin typeface="メイリオ" panose="020B0604030504040204" pitchFamily="50" charset="-128"/>
                <a:ea typeface="メイリオ" panose="020B0604030504040204" pitchFamily="50" charset="-128"/>
                <a:cs typeface="Arial" charset="0"/>
              </a:rPr>
              <a:t>日（木）、</a:t>
            </a:r>
            <a:endParaRPr lang="en-US" altLang="ja-JP" sz="1500" dirty="0">
              <a:solidFill>
                <a:prstClr val="black"/>
              </a:solidFill>
              <a:latin typeface="メイリオ" panose="020B0604030504040204" pitchFamily="50" charset="-128"/>
              <a:ea typeface="メイリオ" panose="020B0604030504040204" pitchFamily="50" charset="-128"/>
              <a:cs typeface="Arial" charset="0"/>
            </a:endParaRPr>
          </a:p>
          <a:p>
            <a:pPr>
              <a:spcBef>
                <a:spcPct val="0"/>
              </a:spcBef>
              <a:buClrTx/>
              <a:buSzTx/>
              <a:buNone/>
            </a:pPr>
            <a:r>
              <a:rPr lang="ja-JP" altLang="en-US" sz="1500" dirty="0">
                <a:solidFill>
                  <a:prstClr val="black"/>
                </a:solidFill>
                <a:latin typeface="メイリオ" panose="020B0604030504040204" pitchFamily="50" charset="-128"/>
                <a:ea typeface="メイリオ" panose="020B0604030504040204" pitchFamily="50" charset="-128"/>
                <a:cs typeface="Arial" charset="0"/>
              </a:rPr>
              <a:t>ドイツ・デュッセルドルフで開催される</a:t>
            </a:r>
            <a:r>
              <a:rPr lang="ja-JP" altLang="en-US" sz="1500" b="1" dirty="0">
                <a:solidFill>
                  <a:prstClr val="black"/>
                </a:solidFill>
                <a:latin typeface="メイリオ" panose="020B0604030504040204" pitchFamily="50" charset="-128"/>
                <a:ea typeface="メイリオ" panose="020B0604030504040204" pitchFamily="50" charset="-128"/>
                <a:cs typeface="Arial" charset="0"/>
              </a:rPr>
              <a:t>「</a:t>
            </a:r>
            <a:r>
              <a:rPr lang="en-US" altLang="ja-JP" sz="1500" b="1" dirty="0">
                <a:solidFill>
                  <a:prstClr val="black"/>
                </a:solidFill>
                <a:latin typeface="メイリオ" panose="020B0604030504040204" pitchFamily="50" charset="-128"/>
                <a:ea typeface="メイリオ" panose="020B0604030504040204" pitchFamily="50" charset="-128"/>
                <a:cs typeface="Arial" charset="0"/>
              </a:rPr>
              <a:t>COMPAMED2022</a:t>
            </a:r>
            <a:r>
              <a:rPr lang="ja-JP" altLang="en-US" sz="1500" b="1" dirty="0">
                <a:solidFill>
                  <a:prstClr val="black"/>
                </a:solidFill>
                <a:latin typeface="メイリオ" panose="020B0604030504040204" pitchFamily="50" charset="-128"/>
                <a:ea typeface="メイリオ" panose="020B0604030504040204" pitchFamily="50" charset="-128"/>
                <a:cs typeface="Arial" charset="0"/>
              </a:rPr>
              <a:t>（国際医療機器技術･部材展</a:t>
            </a:r>
            <a:r>
              <a:rPr lang="en-US" altLang="ja-JP" sz="1500" b="1" dirty="0">
                <a:solidFill>
                  <a:prstClr val="black"/>
                </a:solidFill>
                <a:latin typeface="メイリオ" panose="020B0604030504040204" pitchFamily="50" charset="-128"/>
                <a:ea typeface="メイリオ" panose="020B0604030504040204" pitchFamily="50" charset="-128"/>
                <a:cs typeface="Arial" charset="0"/>
              </a:rPr>
              <a:t>)</a:t>
            </a:r>
            <a:r>
              <a:rPr lang="ja-JP" altLang="en-US" sz="1500" b="1" dirty="0">
                <a:solidFill>
                  <a:prstClr val="black"/>
                </a:solidFill>
                <a:latin typeface="メイリオ" panose="020B0604030504040204" pitchFamily="50" charset="-128"/>
                <a:ea typeface="メイリオ" panose="020B0604030504040204" pitchFamily="50" charset="-128"/>
                <a:cs typeface="Arial" charset="0"/>
              </a:rPr>
              <a:t>」</a:t>
            </a:r>
            <a:r>
              <a:rPr lang="ja-JP" altLang="en-US" sz="1500" dirty="0">
                <a:solidFill>
                  <a:prstClr val="black"/>
                </a:solidFill>
                <a:latin typeface="メイリオ" panose="020B0604030504040204" pitchFamily="50" charset="-128"/>
                <a:ea typeface="メイリオ" panose="020B0604030504040204" pitchFamily="50" charset="-128"/>
                <a:cs typeface="Arial" charset="0"/>
              </a:rPr>
              <a:t>に、さいたまブースを出展いたします。</a:t>
            </a:r>
            <a:endParaRPr lang="en-US" altLang="ja-JP" sz="1500" dirty="0">
              <a:solidFill>
                <a:prstClr val="black"/>
              </a:solidFill>
              <a:latin typeface="メイリオ" panose="020B0604030504040204" pitchFamily="50" charset="-128"/>
              <a:ea typeface="メイリオ" panose="020B0604030504040204" pitchFamily="50" charset="-128"/>
              <a:cs typeface="Arial" charset="0"/>
            </a:endParaRPr>
          </a:p>
          <a:p>
            <a:pPr>
              <a:spcBef>
                <a:spcPct val="0"/>
              </a:spcBef>
              <a:buClrTx/>
              <a:buSzTx/>
              <a:buNone/>
            </a:pPr>
            <a:r>
              <a:rPr lang="ja-JP" altLang="en-US" sz="1500" dirty="0">
                <a:solidFill>
                  <a:prstClr val="black"/>
                </a:solidFill>
                <a:latin typeface="メイリオ" panose="020B0604030504040204" pitchFamily="50" charset="-128"/>
                <a:ea typeface="メイリオ" panose="020B0604030504040204" pitchFamily="50" charset="-128"/>
                <a:cs typeface="Arial" charset="0"/>
              </a:rPr>
              <a:t>つきましては、海外販路拡大・知名度向上等を目指す出展企業を募集しますので、ぜひご応募ください。</a:t>
            </a:r>
            <a:endParaRPr lang="en-US" altLang="ja-JP" sz="1500" dirty="0">
              <a:solidFill>
                <a:prstClr val="black"/>
              </a:solidFill>
              <a:latin typeface="メイリオ" panose="020B0604030504040204" pitchFamily="50" charset="-128"/>
              <a:ea typeface="メイリオ" panose="020B0604030504040204" pitchFamily="50" charset="-128"/>
              <a:cs typeface="Arial" charset="0"/>
            </a:endParaRPr>
          </a:p>
          <a:p>
            <a:pPr>
              <a:spcBef>
                <a:spcPct val="0"/>
              </a:spcBef>
              <a:buClrTx/>
              <a:buSzTx/>
              <a:buNone/>
            </a:pPr>
            <a:r>
              <a:rPr lang="ja-JP" altLang="en-US" sz="1500" kern="0" dirty="0">
                <a:effectLst/>
                <a:latin typeface="メイリオ" panose="020B0604030504040204" pitchFamily="50" charset="-128"/>
                <a:ea typeface="メイリオ" panose="020B0604030504040204" pitchFamily="50" charset="-128"/>
                <a:cs typeface="Times New Roman" panose="02020603050405020304" pitchFamily="18" charset="0"/>
              </a:rPr>
              <a:t>現時点では</a:t>
            </a:r>
            <a:r>
              <a:rPr lang="en-US" altLang="ja-JP" sz="1500" kern="0" dirty="0">
                <a:effectLst/>
                <a:latin typeface="メイリオ" panose="020B0604030504040204" pitchFamily="50" charset="-128"/>
                <a:ea typeface="メイリオ" panose="020B0604030504040204" pitchFamily="50" charset="-128"/>
                <a:cs typeface="Times New Roman" panose="02020603050405020304" pitchFamily="18" charset="0"/>
              </a:rPr>
              <a:t>COVID-19</a:t>
            </a:r>
            <a:r>
              <a:rPr lang="ja-JP" altLang="en-US" sz="1500" kern="0" dirty="0">
                <a:effectLst/>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1500" kern="0" dirty="0">
                <a:effectLst/>
                <a:latin typeface="メイリオ" panose="020B0604030504040204" pitchFamily="50" charset="-128"/>
                <a:ea typeface="メイリオ" panose="020B0604030504040204" pitchFamily="50" charset="-128"/>
                <a:cs typeface="Times New Roman" panose="02020603050405020304" pitchFamily="18" charset="0"/>
              </a:rPr>
              <a:t>の影響を考慮し、</a:t>
            </a:r>
            <a:r>
              <a:rPr lang="ja-JP" altLang="en-US" sz="1500" kern="0" dirty="0">
                <a:effectLst/>
                <a:latin typeface="メイリオ" panose="020B0604030504040204" pitchFamily="50" charset="-128"/>
                <a:ea typeface="メイリオ" panose="020B0604030504040204" pitchFamily="50" charset="-128"/>
                <a:cs typeface="Times New Roman" panose="02020603050405020304" pitchFamily="18" charset="0"/>
              </a:rPr>
              <a:t>ドイツ</a:t>
            </a:r>
            <a:r>
              <a:rPr lang="ja-JP" altLang="ja-JP" sz="1500" kern="0" dirty="0">
                <a:effectLst/>
                <a:latin typeface="メイリオ" panose="020B0604030504040204" pitchFamily="50" charset="-128"/>
                <a:ea typeface="メイリオ" panose="020B0604030504040204" pitchFamily="50" charset="-128"/>
                <a:cs typeface="Times New Roman" panose="02020603050405020304" pitchFamily="18" charset="0"/>
              </a:rPr>
              <a:t>現地パートナーが出展</a:t>
            </a:r>
            <a:r>
              <a:rPr lang="ja-JP" altLang="en-US" sz="1500" kern="0" dirty="0">
                <a:effectLst/>
                <a:latin typeface="メイリオ" panose="020B0604030504040204" pitchFamily="50" charset="-128"/>
                <a:ea typeface="メイリオ" panose="020B0604030504040204" pitchFamily="50" charset="-128"/>
                <a:cs typeface="Times New Roman" panose="02020603050405020304" pitchFamily="18" charset="0"/>
              </a:rPr>
              <a:t>企業の営業代行（出展者は訪独</a:t>
            </a:r>
            <a:r>
              <a:rPr lang="ja-JP" altLang="en-US" sz="1500" kern="0">
                <a:effectLst/>
                <a:latin typeface="メイリオ" panose="020B0604030504040204" pitchFamily="50" charset="-128"/>
                <a:ea typeface="メイリオ" panose="020B0604030504040204" pitchFamily="50" charset="-128"/>
                <a:cs typeface="Times New Roman" panose="02020603050405020304" pitchFamily="18" charset="0"/>
              </a:rPr>
              <a:t>不要）する出展形式も想定</a:t>
            </a:r>
            <a:r>
              <a:rPr lang="ja-JP" altLang="en-US" sz="1500" kern="0" dirty="0">
                <a:effectLst/>
                <a:latin typeface="メイリオ" panose="020B0604030504040204" pitchFamily="50" charset="-128"/>
                <a:ea typeface="メイリオ" panose="020B0604030504040204" pitchFamily="50" charset="-128"/>
                <a:cs typeface="Times New Roman" panose="02020603050405020304" pitchFamily="18" charset="0"/>
              </a:rPr>
              <a:t>しています。</a:t>
            </a:r>
            <a:endParaRPr lang="en-US" altLang="ja-JP" sz="1500" dirty="0">
              <a:solidFill>
                <a:prstClr val="black"/>
              </a:solidFill>
              <a:latin typeface="メイリオ" panose="020B0604030504040204" pitchFamily="50" charset="-128"/>
              <a:ea typeface="メイリオ" panose="020B0604030504040204" pitchFamily="50" charset="-128"/>
              <a:cs typeface="Arial" charset="0"/>
            </a:endParaRPr>
          </a:p>
        </p:txBody>
      </p:sp>
      <p:sp>
        <p:nvSpPr>
          <p:cNvPr id="5" name="テキスト ボックス 4">
            <a:extLst>
              <a:ext uri="{FF2B5EF4-FFF2-40B4-BE49-F238E27FC236}">
                <a16:creationId xmlns:a16="http://schemas.microsoft.com/office/drawing/2014/main" id="{75440640-18E9-4BB2-9A4C-3833B408347D}"/>
              </a:ext>
            </a:extLst>
          </p:cNvPr>
          <p:cNvSpPr txBox="1"/>
          <p:nvPr/>
        </p:nvSpPr>
        <p:spPr>
          <a:xfrm>
            <a:off x="227528" y="7005128"/>
            <a:ext cx="6586799" cy="400110"/>
          </a:xfrm>
          <a:prstGeom prst="rect">
            <a:avLst/>
          </a:prstGeom>
          <a:noFill/>
        </p:spPr>
        <p:txBody>
          <a:bodyPr wrap="square"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通訳</a:t>
            </a:r>
            <a:r>
              <a:rPr lang="en-US" altLang="ja-JP" sz="1000" dirty="0">
                <a:solidFill>
                  <a:srgbClr val="FF0000"/>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営業代行</a:t>
            </a:r>
            <a:r>
              <a:rPr lang="en-US" altLang="ja-JP" sz="1000" dirty="0">
                <a:solidFill>
                  <a:srgbClr val="FF0000"/>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不要の場合は下記金額より</a:t>
            </a:r>
            <a:r>
              <a:rPr lang="en-US" altLang="ja-JP" sz="1000" b="1" u="sng" dirty="0">
                <a:solidFill>
                  <a:srgbClr val="FF0000"/>
                </a:solidFill>
                <a:latin typeface="メイリオ" panose="020B0604030504040204" pitchFamily="50" charset="-128"/>
                <a:ea typeface="メイリオ" panose="020B0604030504040204" pitchFamily="50" charset="-128"/>
              </a:rPr>
              <a:t>10</a:t>
            </a:r>
            <a:r>
              <a:rPr lang="ja-JP" altLang="en-US" sz="1000" b="1" u="sng" dirty="0">
                <a:solidFill>
                  <a:srgbClr val="FF0000"/>
                </a:solidFill>
                <a:latin typeface="メイリオ" panose="020B0604030504040204" pitchFamily="50" charset="-128"/>
                <a:ea typeface="メイリオ" panose="020B0604030504040204" pitchFamily="50" charset="-128"/>
              </a:rPr>
              <a:t>万円引き。</a:t>
            </a:r>
            <a:r>
              <a:rPr lang="ja-JP" altLang="en-US" sz="1000" dirty="0">
                <a:solidFill>
                  <a:srgbClr val="FF0000"/>
                </a:solidFill>
                <a:latin typeface="メイリオ" panose="020B0604030504040204" pitchFamily="50" charset="-128"/>
                <a:ea typeface="メイリオ" panose="020B0604030504040204" pitchFamily="50" charset="-128"/>
              </a:rPr>
              <a:t>不要でお申し込み頂いた企業でも現地対応が困難となった場合、下記金額が適応となります。</a:t>
            </a:r>
            <a:r>
              <a:rPr kumimoji="1" lang="ja-JP" altLang="en-US" sz="1000" dirty="0">
                <a:latin typeface="メイリオ" panose="020B0604030504040204" pitchFamily="50" charset="-128"/>
                <a:ea typeface="メイリオ" panose="020B0604030504040204" pitchFamily="50" charset="-128"/>
              </a:rPr>
              <a:t>参加費</a:t>
            </a:r>
            <a:r>
              <a:rPr lang="ja-JP" altLang="en-US" sz="1000" dirty="0">
                <a:latin typeface="メイリオ" panose="020B0604030504040204" pitchFamily="50" charset="-128"/>
                <a:ea typeface="メイリオ" panose="020B0604030504040204" pitchFamily="50" charset="-128"/>
              </a:rPr>
              <a:t>は課税なし、</a:t>
            </a:r>
            <a:r>
              <a:rPr kumimoji="1" lang="en-US" altLang="ja-JP" sz="1000" dirty="0">
                <a:latin typeface="メイリオ" panose="020B0604030504040204" pitchFamily="50" charset="-128"/>
                <a:ea typeface="メイリオ" panose="020B0604030504040204" pitchFamily="50" charset="-128"/>
              </a:rPr>
              <a:t>11</a:t>
            </a:r>
            <a:r>
              <a:rPr kumimoji="1" lang="ja-JP" altLang="en-US" sz="1000" dirty="0">
                <a:latin typeface="メイリオ" panose="020B0604030504040204" pitchFamily="50" charset="-128"/>
                <a:ea typeface="メイリオ" panose="020B0604030504040204" pitchFamily="50" charset="-128"/>
              </a:rPr>
              <a:t>月末期限にて請求予定</a:t>
            </a:r>
          </a:p>
        </p:txBody>
      </p:sp>
      <p:pic>
        <p:nvPicPr>
          <p:cNvPr id="1026" name="Picture 2" descr="Foto: Mood Image">
            <a:extLst>
              <a:ext uri="{FF2B5EF4-FFF2-40B4-BE49-F238E27FC236}">
                <a16:creationId xmlns:a16="http://schemas.microsoft.com/office/drawing/2014/main" id="{5BC0B416-7D0A-0F89-238A-78DF7D305F5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1440" r="1200"/>
          <a:stretch/>
        </p:blipFill>
        <p:spPr bwMode="auto">
          <a:xfrm>
            <a:off x="1124743" y="4133868"/>
            <a:ext cx="2293422" cy="1476000"/>
          </a:xfrm>
          <a:prstGeom prst="rect">
            <a:avLst/>
          </a:prstGeom>
          <a:noFill/>
          <a:extLst>
            <a:ext uri="{909E8E84-426E-40DD-AFC4-6F175D3DCCD1}">
              <a14:hiddenFill xmlns:a14="http://schemas.microsoft.com/office/drawing/2010/main">
                <a:solidFill>
                  <a:srgbClr val="FFFFFF"/>
                </a:solidFill>
              </a14:hiddenFill>
            </a:ext>
          </a:extLst>
        </p:spPr>
      </p:pic>
      <p:sp>
        <p:nvSpPr>
          <p:cNvPr id="23" name="正方形/長方形 22">
            <a:extLst>
              <a:ext uri="{FF2B5EF4-FFF2-40B4-BE49-F238E27FC236}">
                <a16:creationId xmlns:a16="http://schemas.microsoft.com/office/drawing/2014/main" id="{74EF4827-FE3E-7292-C2B2-7CE82B9F3041}"/>
              </a:ext>
            </a:extLst>
          </p:cNvPr>
          <p:cNvSpPr/>
          <p:nvPr/>
        </p:nvSpPr>
        <p:spPr>
          <a:xfrm>
            <a:off x="275505" y="8133260"/>
            <a:ext cx="6303217" cy="363176"/>
          </a:xfrm>
          <a:prstGeom prst="rect">
            <a:avLst/>
          </a:prstGeom>
        </p:spPr>
        <p:txBody>
          <a:bodyPr wrap="square">
            <a:spAutoFit/>
          </a:bodyPr>
          <a:lstStyle/>
          <a:p>
            <a:pPr>
              <a:spcBef>
                <a:spcPct val="20000"/>
              </a:spcBef>
            </a:pP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市内企業：さいたま市に事業所がある企業。</a:t>
            </a:r>
            <a:endParaRPr lang="en-US" altLang="ja-JP" sz="800" dirty="0">
              <a:latin typeface="メイリオ" panose="020B0604030504040204" pitchFamily="50" charset="-128"/>
              <a:ea typeface="メイリオ" panose="020B0604030504040204" pitchFamily="50" charset="-128"/>
            </a:endParaRPr>
          </a:p>
          <a:p>
            <a:pPr>
              <a:spcBef>
                <a:spcPct val="20000"/>
              </a:spcBef>
            </a:pPr>
            <a:r>
              <a:rPr lang="ja-JP" altLang="en-US" sz="800" dirty="0">
                <a:latin typeface="メイリオ" panose="020B0604030504040204" pitchFamily="50" charset="-128"/>
                <a:ea typeface="メイリオ" panose="020B0604030504040204" pitchFamily="50" charset="-128"/>
              </a:rPr>
              <a:t>　　初出展：これまでのドイツ展示会（</a:t>
            </a:r>
            <a:r>
              <a:rPr lang="en-US" altLang="ja-JP" sz="800" dirty="0" err="1">
                <a:latin typeface="メイリオ" panose="020B0604030504040204" pitchFamily="50" charset="-128"/>
                <a:ea typeface="メイリオ" panose="020B0604030504040204" pitchFamily="50" charset="-128"/>
              </a:rPr>
              <a:t>MedtecLive</a:t>
            </a:r>
            <a:r>
              <a:rPr lang="ja-JP" altLang="en-US" sz="800" dirty="0" err="1">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MEDICA</a:t>
            </a:r>
            <a:r>
              <a:rPr lang="ja-JP" altLang="en-US" sz="800" dirty="0" err="1">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COMPAMED</a:t>
            </a:r>
            <a:r>
              <a:rPr lang="ja-JP" altLang="en-US" sz="800" dirty="0">
                <a:latin typeface="メイリオ" panose="020B0604030504040204" pitchFamily="50" charset="-128"/>
                <a:ea typeface="メイリオ" panose="020B0604030504040204" pitchFamily="50" charset="-128"/>
              </a:rPr>
              <a:t>等）「さいたまブース」に共同出展したことがない企業。</a:t>
            </a:r>
            <a:endParaRPr lang="en-US" altLang="ja-JP" sz="900" dirty="0">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F71A6C18-7CC2-71DC-F65B-917F243C03AC}"/>
              </a:ext>
            </a:extLst>
          </p:cNvPr>
          <p:cNvSpPr/>
          <p:nvPr/>
        </p:nvSpPr>
        <p:spPr>
          <a:xfrm>
            <a:off x="275505" y="9367954"/>
            <a:ext cx="6417938" cy="889474"/>
          </a:xfrm>
          <a:prstGeom prst="rect">
            <a:avLst/>
          </a:prstGeom>
        </p:spPr>
        <p:txBody>
          <a:bodyPr wrap="square">
            <a:spAutoFit/>
          </a:bodyPr>
          <a:lstStyle/>
          <a:p>
            <a:pPr lvl="0">
              <a:spcBef>
                <a:spcPct val="20000"/>
              </a:spcBef>
            </a:pPr>
            <a:r>
              <a:rPr lang="ja-JP" altLang="en-US" sz="1400" b="1" dirty="0">
                <a:latin typeface="メイリオ" panose="020B0604030504040204" pitchFamily="50" charset="-128"/>
                <a:ea typeface="メイリオ" panose="020B0604030504040204" pitchFamily="50" charset="-128"/>
              </a:rPr>
              <a:t>◆定員：</a:t>
            </a:r>
            <a:r>
              <a:rPr lang="en-US" altLang="ja-JP" sz="1400" b="1" dirty="0">
                <a:latin typeface="メイリオ" panose="020B0604030504040204" pitchFamily="50" charset="-128"/>
                <a:ea typeface="メイリオ" panose="020B0604030504040204" pitchFamily="50" charset="-128"/>
              </a:rPr>
              <a:t>8</a:t>
            </a:r>
            <a:r>
              <a:rPr lang="ja-JP" altLang="en-US" sz="1400" b="1" dirty="0">
                <a:latin typeface="メイリオ" panose="020B0604030504040204" pitchFamily="50" charset="-128"/>
                <a:ea typeface="メイリオ" panose="020B0604030504040204" pitchFamily="50" charset="-128"/>
              </a:rPr>
              <a:t>社程度（</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定員を超えた場合は、選考をさせていただきます。）</a:t>
            </a:r>
            <a:endParaRPr lang="en-US" altLang="ja-JP" sz="1400" b="1" dirty="0">
              <a:latin typeface="メイリオ" panose="020B0604030504040204" pitchFamily="50" charset="-128"/>
              <a:ea typeface="メイリオ" panose="020B0604030504040204" pitchFamily="50" charset="-128"/>
            </a:endParaRPr>
          </a:p>
          <a:p>
            <a:pPr lvl="0">
              <a:spcBef>
                <a:spcPct val="20000"/>
              </a:spcBef>
            </a:pPr>
            <a:r>
              <a:rPr lang="en-US" altLang="ja-JP" sz="1050" dirty="0">
                <a:solidFill>
                  <a:srgbClr val="FF0000"/>
                </a:solidFill>
                <a:latin typeface="メイリオ" panose="020B0604030504040204" pitchFamily="50" charset="-128"/>
                <a:ea typeface="メイリオ" panose="020B0604030504040204" pitchFamily="50" charset="-128"/>
              </a:rPr>
              <a:t>※COVID-19</a:t>
            </a:r>
            <a:r>
              <a:rPr lang="ja-JP" altLang="en-US" sz="1050" dirty="0">
                <a:solidFill>
                  <a:srgbClr val="FF0000"/>
                </a:solidFill>
                <a:latin typeface="メイリオ" panose="020B0604030504040204" pitchFamily="50" charset="-128"/>
                <a:ea typeface="メイリオ" panose="020B0604030504040204" pitchFamily="50" charset="-128"/>
              </a:rPr>
              <a:t>の影響等により本展示会が中止</a:t>
            </a:r>
            <a:r>
              <a:rPr lang="en-US" altLang="ja-JP" sz="1050" dirty="0">
                <a:solidFill>
                  <a:srgbClr val="FF0000"/>
                </a:solidFill>
                <a:latin typeface="メイリオ" panose="020B0604030504040204" pitchFamily="50" charset="-128"/>
                <a:ea typeface="メイリオ" panose="020B0604030504040204" pitchFamily="50" charset="-128"/>
              </a:rPr>
              <a:t>/</a:t>
            </a:r>
            <a:r>
              <a:rPr lang="ja-JP" altLang="en-US" sz="1050" dirty="0">
                <a:solidFill>
                  <a:srgbClr val="FF0000"/>
                </a:solidFill>
                <a:latin typeface="メイリオ" panose="020B0604030504040204" pitchFamily="50" charset="-128"/>
                <a:ea typeface="メイリオ" panose="020B0604030504040204" pitchFamily="50" charset="-128"/>
              </a:rPr>
              <a:t>延期となった場合、参加費は全額返金いたします。　</a:t>
            </a:r>
            <a:endParaRPr lang="en-US" altLang="ja-JP" sz="1050" dirty="0">
              <a:solidFill>
                <a:srgbClr val="FF0000"/>
              </a:solidFill>
              <a:latin typeface="メイリオ" panose="020B0604030504040204" pitchFamily="50" charset="-128"/>
              <a:ea typeface="メイリオ" panose="020B0604030504040204" pitchFamily="50" charset="-128"/>
            </a:endParaRPr>
          </a:p>
          <a:p>
            <a:pPr>
              <a:spcBef>
                <a:spcPct val="20000"/>
              </a:spcBef>
            </a:pPr>
            <a:r>
              <a:rPr lang="en-US" altLang="ja-JP" sz="1050" dirty="0">
                <a:solidFill>
                  <a:srgbClr val="FF0000"/>
                </a:solidFill>
                <a:latin typeface="メイリオ" panose="020B0604030504040204" pitchFamily="50" charset="-128"/>
                <a:ea typeface="メイリオ" panose="020B0604030504040204" pitchFamily="50" charset="-128"/>
              </a:rPr>
              <a:t>※</a:t>
            </a:r>
            <a:r>
              <a:rPr lang="ja-JP" altLang="en-US" sz="1050" dirty="0">
                <a:solidFill>
                  <a:srgbClr val="FF0000"/>
                </a:solidFill>
                <a:latin typeface="メイリオ" panose="020B0604030504040204" pitchFamily="50" charset="-128"/>
                <a:ea typeface="メイリオ" panose="020B0604030504040204" pitchFamily="50" charset="-128"/>
              </a:rPr>
              <a:t>出展決定後に「貴社都合」にて出展をキャンセルされる場合、参加費のご返金は致しかねます。予めご了承いただきますようお願い申し上げます。</a:t>
            </a:r>
            <a:endParaRPr lang="en-US" altLang="ja-JP" sz="1050" dirty="0">
              <a:solidFill>
                <a:srgbClr val="FF0000"/>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FBFB7ACA-995C-4DF8-462F-277B72E4814A}"/>
              </a:ext>
            </a:extLst>
          </p:cNvPr>
          <p:cNvSpPr txBox="1"/>
          <p:nvPr/>
        </p:nvSpPr>
        <p:spPr>
          <a:xfrm>
            <a:off x="1635627" y="5579201"/>
            <a:ext cx="1592999" cy="215444"/>
          </a:xfrm>
          <a:prstGeom prst="rect">
            <a:avLst/>
          </a:prstGeom>
          <a:noFill/>
        </p:spPr>
        <p:txBody>
          <a:bodyPr wrap="square" rtlCol="0">
            <a:spAutoFit/>
          </a:bodyPr>
          <a:lstStyle/>
          <a:p>
            <a:r>
              <a:rPr kumimoji="1" lang="ja-JP" altLang="en-US" sz="800" b="1" dirty="0">
                <a:latin typeface="メイリオ" panose="020B0604030504040204" pitchFamily="50" charset="-128"/>
                <a:ea typeface="メイリオ" panose="020B0604030504040204" pitchFamily="50" charset="-128"/>
              </a:rPr>
              <a:t>＜</a:t>
            </a:r>
            <a:r>
              <a:rPr lang="en-US" altLang="ja-JP" sz="800" b="1" dirty="0">
                <a:latin typeface="メイリオ" panose="020B0604030504040204" pitchFamily="50" charset="-128"/>
                <a:ea typeface="メイリオ" panose="020B0604030504040204" pitchFamily="50" charset="-128"/>
              </a:rPr>
              <a:t>COMPAMED </a:t>
            </a:r>
            <a:r>
              <a:rPr lang="ja-JP" altLang="en-US" sz="800" b="1" dirty="0">
                <a:latin typeface="メイリオ" panose="020B0604030504040204" pitchFamily="50" charset="-128"/>
                <a:ea typeface="メイリオ" panose="020B0604030504040204" pitchFamily="50" charset="-128"/>
              </a:rPr>
              <a:t>会場</a:t>
            </a:r>
            <a:r>
              <a:rPr kumimoji="1" lang="ja-JP" altLang="en-US" sz="800" b="1" dirty="0">
                <a:latin typeface="メイリオ" panose="020B0604030504040204" pitchFamily="50" charset="-128"/>
                <a:ea typeface="メイリオ" panose="020B0604030504040204" pitchFamily="50" charset="-128"/>
              </a:rPr>
              <a:t>＞</a:t>
            </a:r>
          </a:p>
        </p:txBody>
      </p:sp>
      <p:pic>
        <p:nvPicPr>
          <p:cNvPr id="32" name="図 31">
            <a:extLst>
              <a:ext uri="{FF2B5EF4-FFF2-40B4-BE49-F238E27FC236}">
                <a16:creationId xmlns:a16="http://schemas.microsoft.com/office/drawing/2014/main" id="{75D74230-E4C8-0A68-6DFB-0498BB98A052}"/>
              </a:ext>
            </a:extLst>
          </p:cNvPr>
          <p:cNvPicPr>
            <a:picLocks noChangeAspect="1"/>
          </p:cNvPicPr>
          <p:nvPr/>
        </p:nvPicPr>
        <p:blipFill rotWithShape="1">
          <a:blip r:embed="rId6" cstate="print">
            <a:extLst>
              <a:ext uri="{BEBA8EAE-BF5A-486C-A8C5-ECC9F3942E4B}">
                <a14:imgProps xmlns:a14="http://schemas.microsoft.com/office/drawing/2010/main">
                  <a14:imgLayer r:embed="rId7">
                    <a14:imgEffect>
                      <a14:brightnessContrast bright="20000"/>
                    </a14:imgEffect>
                  </a14:imgLayer>
                </a14:imgProps>
              </a:ext>
              <a:ext uri="{28A0092B-C50C-407E-A947-70E740481C1C}">
                <a14:useLocalDpi xmlns:a14="http://schemas.microsoft.com/office/drawing/2010/main" val="0"/>
              </a:ext>
            </a:extLst>
          </a:blip>
          <a:srcRect l="9419"/>
          <a:stretch/>
        </p:blipFill>
        <p:spPr bwMode="auto">
          <a:xfrm>
            <a:off x="3601595" y="4133868"/>
            <a:ext cx="2404152" cy="1476000"/>
          </a:xfrm>
          <a:prstGeom prst="rect">
            <a:avLst/>
          </a:prstGeom>
          <a:noFill/>
          <a:ln>
            <a:noFill/>
          </a:ln>
        </p:spPr>
      </p:pic>
      <p:sp>
        <p:nvSpPr>
          <p:cNvPr id="33" name="テキスト ボックス 32">
            <a:extLst>
              <a:ext uri="{FF2B5EF4-FFF2-40B4-BE49-F238E27FC236}">
                <a16:creationId xmlns:a16="http://schemas.microsoft.com/office/drawing/2014/main" id="{DF10A9B2-65F1-29B6-6566-C338ABF1391D}"/>
              </a:ext>
            </a:extLst>
          </p:cNvPr>
          <p:cNvSpPr txBox="1"/>
          <p:nvPr/>
        </p:nvSpPr>
        <p:spPr>
          <a:xfrm>
            <a:off x="4293096" y="5579201"/>
            <a:ext cx="1592999" cy="215444"/>
          </a:xfrm>
          <a:prstGeom prst="rect">
            <a:avLst/>
          </a:prstGeom>
          <a:noFill/>
        </p:spPr>
        <p:txBody>
          <a:bodyPr wrap="square" rtlCol="0">
            <a:spAutoFit/>
          </a:bodyPr>
          <a:lstStyle/>
          <a:p>
            <a:r>
              <a:rPr kumimoji="1" lang="ja-JP" altLang="en-US" sz="800" b="1" dirty="0">
                <a:latin typeface="メイリオ" panose="020B0604030504040204" pitchFamily="50" charset="-128"/>
                <a:ea typeface="メイリオ" panose="020B0604030504040204" pitchFamily="50" charset="-128"/>
              </a:rPr>
              <a:t>＜さいたま</a:t>
            </a:r>
            <a:r>
              <a:rPr lang="ja-JP" altLang="en-US" sz="800" b="1" dirty="0">
                <a:latin typeface="メイリオ" panose="020B0604030504040204" pitchFamily="50" charset="-128"/>
                <a:ea typeface="メイリオ" panose="020B0604030504040204" pitchFamily="50" charset="-128"/>
              </a:rPr>
              <a:t>ブース</a:t>
            </a:r>
            <a:r>
              <a:rPr kumimoji="1" lang="ja-JP" altLang="en-US" sz="800" b="1" dirty="0">
                <a:latin typeface="メイリオ" panose="020B0604030504040204" pitchFamily="50" charset="-128"/>
                <a:ea typeface="メイリオ" panose="020B0604030504040204" pitchFamily="50" charset="-128"/>
              </a:rPr>
              <a:t>＞</a:t>
            </a:r>
          </a:p>
        </p:txBody>
      </p:sp>
      <p:grpSp>
        <p:nvGrpSpPr>
          <p:cNvPr id="19" name="グループ化 18">
            <a:extLst>
              <a:ext uri="{FF2B5EF4-FFF2-40B4-BE49-F238E27FC236}">
                <a16:creationId xmlns:a16="http://schemas.microsoft.com/office/drawing/2014/main" id="{D3CA4E85-5C3B-A6A7-CCF5-51BA6C01CA58}"/>
              </a:ext>
            </a:extLst>
          </p:cNvPr>
          <p:cNvGrpSpPr/>
          <p:nvPr/>
        </p:nvGrpSpPr>
        <p:grpSpPr>
          <a:xfrm>
            <a:off x="390445" y="8452861"/>
            <a:ext cx="5906595" cy="915093"/>
            <a:chOff x="263112" y="8585272"/>
            <a:chExt cx="5906595" cy="915093"/>
          </a:xfrm>
        </p:grpSpPr>
        <p:sp>
          <p:nvSpPr>
            <p:cNvPr id="20" name="正方形/長方形 19">
              <a:extLst>
                <a:ext uri="{FF2B5EF4-FFF2-40B4-BE49-F238E27FC236}">
                  <a16:creationId xmlns:a16="http://schemas.microsoft.com/office/drawing/2014/main" id="{20D66999-E412-3111-1BF3-17D7401A5DCD}"/>
                </a:ext>
              </a:extLst>
            </p:cNvPr>
            <p:cNvSpPr/>
            <p:nvPr/>
          </p:nvSpPr>
          <p:spPr>
            <a:xfrm>
              <a:off x="263112" y="8600119"/>
              <a:ext cx="3689142" cy="900246"/>
            </a:xfrm>
            <a:prstGeom prst="rect">
              <a:avLst/>
            </a:prstGeom>
          </p:spPr>
          <p:txBody>
            <a:bodyPr wrap="square">
              <a:spAutoFit/>
            </a:bodyPr>
            <a:lstStyle/>
            <a:p>
              <a:r>
                <a:rPr lang="ja-JP" altLang="en-US" sz="1050" dirty="0">
                  <a:latin typeface="メイリオ" panose="020B0604030504040204" pitchFamily="50" charset="-128"/>
                  <a:ea typeface="メイリオ" panose="020B0604030504040204" pitchFamily="50" charset="-128"/>
                </a:rPr>
                <a:t>＜付帯サービス＞　</a:t>
              </a:r>
            </a:p>
            <a:p>
              <a:r>
                <a:rPr lang="ja-JP" altLang="en-US" sz="1050" dirty="0">
                  <a:latin typeface="メイリオ" panose="020B0604030504040204" pitchFamily="50" charset="-128"/>
                  <a:ea typeface="メイリオ" panose="020B0604030504040204" pitchFamily="50" charset="-128"/>
                </a:rPr>
                <a:t>・出展費（小間スペース代、光熱費、マルチメディア費）</a:t>
              </a:r>
            </a:p>
            <a:p>
              <a:r>
                <a:rPr lang="ja-JP" altLang="en-US" sz="1050" dirty="0">
                  <a:latin typeface="メイリオ" panose="020B0604030504040204" pitchFamily="50" charset="-128"/>
                  <a:ea typeface="メイリオ" panose="020B0604030504040204" pitchFamily="50" charset="-128"/>
                </a:rPr>
                <a:t>・ブース装飾費、展示備品</a:t>
              </a:r>
            </a:p>
            <a:p>
              <a:r>
                <a:rPr lang="ja-JP" altLang="en-US" sz="1050" dirty="0">
                  <a:latin typeface="メイリオ" panose="020B0604030504040204" pitchFamily="50" charset="-128"/>
                  <a:ea typeface="メイリオ" panose="020B0604030504040204" pitchFamily="50" charset="-128"/>
                </a:rPr>
                <a:t>・さいたまブース出展者共同パンフレット</a:t>
              </a:r>
            </a:p>
            <a:p>
              <a:r>
                <a:rPr lang="ja-JP" altLang="en-US" sz="1050" dirty="0">
                  <a:latin typeface="メイリオ" panose="020B0604030504040204" pitchFamily="50" charset="-128"/>
                  <a:ea typeface="メイリオ" panose="020B0604030504040204" pitchFamily="50" charset="-128"/>
                </a:rPr>
                <a:t>・通訳</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営業代行</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不要の場合は参加費</a:t>
              </a:r>
              <a:r>
                <a:rPr lang="en-US" altLang="ja-JP" sz="1050" dirty="0">
                  <a:latin typeface="メイリオ" panose="020B0604030504040204" pitchFamily="50" charset="-128"/>
                  <a:ea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rPr>
                <a:t>万円引き</a:t>
              </a:r>
              <a:endParaRPr lang="en-US" altLang="ja-JP" sz="1050" dirty="0">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5DFA6551-2C31-7408-9B57-96554693FC6B}"/>
                </a:ext>
              </a:extLst>
            </p:cNvPr>
            <p:cNvSpPr/>
            <p:nvPr/>
          </p:nvSpPr>
          <p:spPr>
            <a:xfrm>
              <a:off x="3866030" y="8585272"/>
              <a:ext cx="2303677" cy="900246"/>
            </a:xfrm>
            <a:prstGeom prst="rect">
              <a:avLst/>
            </a:prstGeom>
          </p:spPr>
          <p:txBody>
            <a:bodyPr wrap="square">
              <a:spAutoFit/>
            </a:bodyPr>
            <a:lstStyle/>
            <a:p>
              <a:r>
                <a:rPr lang="ja-JP" altLang="en-US" sz="1050" dirty="0">
                  <a:latin typeface="メイリオ" panose="020B0604030504040204" pitchFamily="50" charset="-128"/>
                  <a:ea typeface="メイリオ" panose="020B0604030504040204" pitchFamily="50" charset="-128"/>
                </a:rPr>
                <a:t>＜対象外＞</a:t>
              </a:r>
            </a:p>
            <a:p>
              <a:r>
                <a:rPr lang="ja-JP" altLang="en-US" sz="1050" dirty="0">
                  <a:latin typeface="メイリオ" panose="020B0604030504040204" pitchFamily="50" charset="-128"/>
                  <a:ea typeface="メイリオ" panose="020B0604030504040204" pitchFamily="50" charset="-128"/>
                </a:rPr>
                <a:t>・輸送にかかる費用</a:t>
              </a:r>
            </a:p>
            <a:p>
              <a:r>
                <a:rPr lang="ja-JP" altLang="en-US" sz="1050" dirty="0">
                  <a:latin typeface="メイリオ" panose="020B0604030504040204" pitchFamily="50" charset="-128"/>
                  <a:ea typeface="メイリオ" panose="020B0604030504040204" pitchFamily="50" charset="-128"/>
                </a:rPr>
                <a:t>・モニター代金（希望者のみ）</a:t>
              </a:r>
            </a:p>
            <a:p>
              <a:r>
                <a:rPr lang="ja-JP" altLang="en-US" sz="1050" dirty="0">
                  <a:latin typeface="メイリオ" panose="020B0604030504040204" pitchFamily="50" charset="-128"/>
                  <a:ea typeface="メイリオ" panose="020B0604030504040204" pitchFamily="50" charset="-128"/>
                </a:rPr>
                <a:t>・旅費</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航空券代金・宿泊費等</a:t>
              </a:r>
              <a:r>
                <a:rPr lang="en-US" altLang="ja-JP" sz="1050"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　は企業負担となります。</a:t>
              </a:r>
            </a:p>
          </p:txBody>
        </p:sp>
      </p:grpSp>
    </p:spTree>
    <p:extLst>
      <p:ext uri="{BB962C8B-B14F-4D97-AF65-F5344CB8AC3E}">
        <p14:creationId xmlns:p14="http://schemas.microsoft.com/office/powerpoint/2010/main" val="120978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06452" y="1990720"/>
            <a:ext cx="4906159" cy="1015663"/>
          </a:xfrm>
          <a:prstGeom prst="rect">
            <a:avLst/>
          </a:prstGeom>
          <a:noFill/>
        </p:spPr>
        <p:txBody>
          <a:bodyPr wrap="square" rtlCol="0">
            <a:spAutoFit/>
          </a:bodyPr>
          <a:lstStyle/>
          <a:p>
            <a:pPr algn="ctr"/>
            <a:r>
              <a:rPr lang="en-US" altLang="ja-JP" sz="3200" b="1" dirty="0">
                <a:solidFill>
                  <a:srgbClr val="6600CC"/>
                </a:solidFill>
                <a:latin typeface="メイリオ" panose="020B0604030504040204" pitchFamily="50" charset="-128"/>
                <a:ea typeface="メイリオ" panose="020B0604030504040204" pitchFamily="50" charset="-128"/>
              </a:rPr>
              <a:t>COMPAMED 2022</a:t>
            </a:r>
          </a:p>
          <a:p>
            <a:pPr algn="ctr"/>
            <a:r>
              <a:rPr lang="ja-JP" altLang="en-US" sz="2800" b="1" dirty="0">
                <a:solidFill>
                  <a:prstClr val="black"/>
                </a:solidFill>
                <a:latin typeface="メイリオ" panose="020B0604030504040204" pitchFamily="50" charset="-128"/>
                <a:ea typeface="メイリオ" panose="020B0604030504040204" pitchFamily="50" charset="-128"/>
              </a:rPr>
              <a:t>共同出展申し込み書</a:t>
            </a:r>
            <a:endParaRPr lang="en-US" altLang="ja-JP" sz="2800" b="1" dirty="0">
              <a:solidFill>
                <a:prstClr val="black"/>
              </a:solidFill>
              <a:latin typeface="メイリオ" panose="020B0604030504040204" pitchFamily="50" charset="-128"/>
              <a:ea typeface="メイリオ" panose="020B0604030504040204" pitchFamily="50" charset="-128"/>
            </a:endParaRPr>
          </a:p>
        </p:txBody>
      </p:sp>
      <p:pic>
        <p:nvPicPr>
          <p:cNvPr id="21" name="Picture 2" descr="「compamed düsseldorf 2014 JAPAN」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640" y="1920920"/>
            <a:ext cx="1247288" cy="1247288"/>
          </a:xfrm>
          <a:prstGeom prst="rect">
            <a:avLst/>
          </a:prstGeom>
          <a:noFill/>
          <a:extLst>
            <a:ext uri="{909E8E84-426E-40DD-AFC4-6F175D3DCCD1}">
              <a14:hiddenFill xmlns:a14="http://schemas.microsoft.com/office/drawing/2010/main">
                <a:solidFill>
                  <a:srgbClr val="FFFFFF"/>
                </a:solidFill>
              </a14:hiddenFill>
            </a:ext>
          </a:extLst>
        </p:spPr>
      </p:pic>
      <p:pic>
        <p:nvPicPr>
          <p:cNvPr id="22" name="図 21"/>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t="17249" b="13144"/>
          <a:stretch/>
        </p:blipFill>
        <p:spPr>
          <a:xfrm>
            <a:off x="2573565" y="9904660"/>
            <a:ext cx="1745561" cy="291322"/>
          </a:xfrm>
          <a:prstGeom prst="rect">
            <a:avLst/>
          </a:prstGeom>
        </p:spPr>
      </p:pic>
      <p:sp>
        <p:nvSpPr>
          <p:cNvPr id="7" name="テキスト ボックス 6"/>
          <p:cNvSpPr txBox="1"/>
          <p:nvPr/>
        </p:nvSpPr>
        <p:spPr>
          <a:xfrm>
            <a:off x="5283325" y="2145272"/>
            <a:ext cx="1518690" cy="738664"/>
          </a:xfrm>
          <a:prstGeom prst="rect">
            <a:avLst/>
          </a:prstGeom>
          <a:solidFill>
            <a:srgbClr val="FF0000"/>
          </a:solidFill>
          <a:ln>
            <a:solidFill>
              <a:schemeClr val="tx1"/>
            </a:solidFill>
          </a:ln>
        </p:spPr>
        <p:txBody>
          <a:bodyPr wrap="square" rtlCol="0">
            <a:spAutoFit/>
          </a:bodyPr>
          <a:lstStyle/>
          <a:p>
            <a:pPr algn="ctr"/>
            <a:r>
              <a:rPr lang="ja-JP" altLang="en-US" sz="1400" b="1" u="sng" dirty="0">
                <a:solidFill>
                  <a:schemeClr val="bg1"/>
                </a:solidFill>
                <a:latin typeface="メイリオ" panose="020B0604030504040204" pitchFamily="50" charset="-128"/>
                <a:ea typeface="メイリオ" panose="020B0604030504040204" pitchFamily="50" charset="-128"/>
              </a:rPr>
              <a:t>申込期限</a:t>
            </a:r>
            <a:endParaRPr lang="en-US" altLang="ja-JP" sz="1400" b="1" u="sng" dirty="0">
              <a:solidFill>
                <a:schemeClr val="bg1"/>
              </a:solidFill>
              <a:latin typeface="メイリオ" panose="020B0604030504040204" pitchFamily="50" charset="-128"/>
              <a:ea typeface="メイリオ" panose="020B0604030504040204" pitchFamily="50" charset="-128"/>
            </a:endParaRPr>
          </a:p>
          <a:p>
            <a:pPr algn="ctr"/>
            <a:r>
              <a:rPr lang="en-US" altLang="ja-JP" sz="1400" b="1" u="sng" dirty="0">
                <a:solidFill>
                  <a:schemeClr val="bg1"/>
                </a:solidFill>
                <a:latin typeface="メイリオ" panose="020B0604030504040204" pitchFamily="50" charset="-128"/>
                <a:ea typeface="メイリオ" panose="020B0604030504040204" pitchFamily="50" charset="-128"/>
              </a:rPr>
              <a:t>6</a:t>
            </a:r>
            <a:r>
              <a:rPr lang="ja-JP" altLang="en-US" sz="1400" b="1" u="sng" dirty="0">
                <a:solidFill>
                  <a:schemeClr val="bg1"/>
                </a:solidFill>
                <a:latin typeface="メイリオ" panose="020B0604030504040204" pitchFamily="50" charset="-128"/>
                <a:ea typeface="メイリオ" panose="020B0604030504040204" pitchFamily="50" charset="-128"/>
              </a:rPr>
              <a:t>月</a:t>
            </a:r>
            <a:r>
              <a:rPr lang="en-US" altLang="ja-JP" sz="1400" b="1" u="sng" dirty="0">
                <a:solidFill>
                  <a:schemeClr val="bg1"/>
                </a:solidFill>
                <a:latin typeface="メイリオ" panose="020B0604030504040204" pitchFamily="50" charset="-128"/>
                <a:ea typeface="メイリオ" panose="020B0604030504040204" pitchFamily="50" charset="-128"/>
              </a:rPr>
              <a:t>15</a:t>
            </a:r>
            <a:r>
              <a:rPr lang="ja-JP" altLang="en-US" sz="1400" b="1" u="sng" dirty="0">
                <a:solidFill>
                  <a:schemeClr val="bg1"/>
                </a:solidFill>
                <a:latin typeface="メイリオ" panose="020B0604030504040204" pitchFamily="50" charset="-128"/>
                <a:ea typeface="メイリオ" panose="020B0604030504040204" pitchFamily="50" charset="-128"/>
              </a:rPr>
              <a:t>日（水）</a:t>
            </a:r>
            <a:endParaRPr lang="en-US" altLang="ja-JP" sz="1400" b="1" u="sng" dirty="0">
              <a:solidFill>
                <a:schemeClr val="bg1"/>
              </a:solidFill>
              <a:latin typeface="メイリオ" panose="020B0604030504040204" pitchFamily="50" charset="-128"/>
              <a:ea typeface="メイリオ" panose="020B0604030504040204" pitchFamily="50" charset="-128"/>
            </a:endParaRPr>
          </a:p>
          <a:p>
            <a:pPr algn="ctr"/>
            <a:r>
              <a:rPr lang="ja-JP" altLang="en-US" sz="1400" b="1" u="sng" dirty="0">
                <a:solidFill>
                  <a:schemeClr val="bg1"/>
                </a:solidFill>
                <a:latin typeface="メイリオ" panose="020B0604030504040204" pitchFamily="50" charset="-128"/>
                <a:ea typeface="メイリオ" panose="020B0604030504040204" pitchFamily="50" charset="-128"/>
              </a:rPr>
              <a:t>午後</a:t>
            </a:r>
            <a:r>
              <a:rPr lang="en-US" altLang="ja-JP" sz="1400" b="1" u="sng" dirty="0">
                <a:solidFill>
                  <a:schemeClr val="bg1"/>
                </a:solidFill>
                <a:latin typeface="メイリオ" panose="020B0604030504040204" pitchFamily="50" charset="-128"/>
                <a:ea typeface="メイリオ" panose="020B0604030504040204" pitchFamily="50" charset="-128"/>
              </a:rPr>
              <a:t>5</a:t>
            </a:r>
            <a:r>
              <a:rPr lang="ja-JP" altLang="en-US" sz="1400" b="1" u="sng" dirty="0">
                <a:solidFill>
                  <a:schemeClr val="bg1"/>
                </a:solidFill>
                <a:latin typeface="メイリオ" panose="020B0604030504040204" pitchFamily="50" charset="-128"/>
                <a:ea typeface="メイリオ" panose="020B0604030504040204" pitchFamily="50" charset="-128"/>
              </a:rPr>
              <a:t>時</a:t>
            </a:r>
            <a:endParaRPr lang="en-US" altLang="ja-JP" sz="1400" b="1" u="sng" dirty="0">
              <a:solidFill>
                <a:schemeClr val="bg1"/>
              </a:solidFill>
              <a:latin typeface="メイリオ" panose="020B0604030504040204" pitchFamily="50" charset="-128"/>
              <a:ea typeface="メイリオ" panose="020B0604030504040204" pitchFamily="50" charset="-128"/>
            </a:endParaRPr>
          </a:p>
        </p:txBody>
      </p:sp>
      <p:grpSp>
        <p:nvGrpSpPr>
          <p:cNvPr id="9" name="グループ化 8">
            <a:extLst>
              <a:ext uri="{FF2B5EF4-FFF2-40B4-BE49-F238E27FC236}">
                <a16:creationId xmlns:a16="http://schemas.microsoft.com/office/drawing/2014/main" id="{90E9ABF1-A9B2-453E-8D7D-B9E9B0B025AD}"/>
              </a:ext>
            </a:extLst>
          </p:cNvPr>
          <p:cNvGrpSpPr/>
          <p:nvPr/>
        </p:nvGrpSpPr>
        <p:grpSpPr>
          <a:xfrm>
            <a:off x="476672" y="97039"/>
            <a:ext cx="5976664" cy="1769888"/>
            <a:chOff x="-30726" y="8681107"/>
            <a:chExt cx="6309574" cy="2082174"/>
          </a:xfrm>
        </p:grpSpPr>
        <p:grpSp>
          <p:nvGrpSpPr>
            <p:cNvPr id="10" name="グループ化 9">
              <a:extLst>
                <a:ext uri="{FF2B5EF4-FFF2-40B4-BE49-F238E27FC236}">
                  <a16:creationId xmlns:a16="http://schemas.microsoft.com/office/drawing/2014/main" id="{15DB6591-BD7F-429C-88BD-D289172AD07C}"/>
                </a:ext>
              </a:extLst>
            </p:cNvPr>
            <p:cNvGrpSpPr/>
            <p:nvPr/>
          </p:nvGrpSpPr>
          <p:grpSpPr>
            <a:xfrm>
              <a:off x="-30726" y="8681107"/>
              <a:ext cx="6278426" cy="2061162"/>
              <a:chOff x="2117899" y="8321267"/>
              <a:chExt cx="4654695" cy="2268409"/>
            </a:xfrm>
          </p:grpSpPr>
          <p:sp>
            <p:nvSpPr>
              <p:cNvPr id="12" name="角丸四角形 44">
                <a:extLst>
                  <a:ext uri="{FF2B5EF4-FFF2-40B4-BE49-F238E27FC236}">
                    <a16:creationId xmlns:a16="http://schemas.microsoft.com/office/drawing/2014/main" id="{82F9477F-1AD4-4030-856A-096CF5F897C6}"/>
                  </a:ext>
                </a:extLst>
              </p:cNvPr>
              <p:cNvSpPr/>
              <p:nvPr/>
            </p:nvSpPr>
            <p:spPr>
              <a:xfrm>
                <a:off x="2117899" y="8607023"/>
                <a:ext cx="4654695" cy="1982653"/>
              </a:xfrm>
              <a:prstGeom prst="roundRect">
                <a:avLst/>
              </a:prstGeom>
              <a:solidFill>
                <a:srgbClr val="FFFF99"/>
              </a:solidFill>
              <a:ln w="25400" cmpd="dbl">
                <a:solidFill>
                  <a:srgbClr val="FF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Calibri"/>
                  <a:ea typeface="ＭＳ Ｐゴシック" panose="020B0600070205080204" pitchFamily="50" charset="-128"/>
                </a:endParaRPr>
              </a:p>
            </p:txBody>
          </p:sp>
          <p:sp>
            <p:nvSpPr>
              <p:cNvPr id="13" name="円/楕円 6">
                <a:extLst>
                  <a:ext uri="{FF2B5EF4-FFF2-40B4-BE49-F238E27FC236}">
                    <a16:creationId xmlns:a16="http://schemas.microsoft.com/office/drawing/2014/main" id="{87B31C34-3FEA-4E9B-ADD1-A0E829F4D0B9}"/>
                  </a:ext>
                </a:extLst>
              </p:cNvPr>
              <p:cNvSpPr/>
              <p:nvPr/>
            </p:nvSpPr>
            <p:spPr>
              <a:xfrm>
                <a:off x="2499846" y="8321267"/>
                <a:ext cx="3959175" cy="39791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latin typeface="メイリオ" panose="020B0604030504040204" pitchFamily="50" charset="-128"/>
                    <a:ea typeface="メイリオ" panose="020B0604030504040204" pitchFamily="50" charset="-128"/>
                  </a:rPr>
                  <a:t>COMPAMED</a:t>
                </a:r>
                <a:r>
                  <a:rPr lang="ja-JP" altLang="en-US" sz="1400" b="1" dirty="0">
                    <a:latin typeface="メイリオ" panose="020B0604030504040204" pitchFamily="50" charset="-128"/>
                    <a:ea typeface="メイリオ" panose="020B0604030504040204" pitchFamily="50" charset="-128"/>
                  </a:rPr>
                  <a:t>（展示会）でできること</a:t>
                </a:r>
                <a:endParaRPr lang="en-US" altLang="ja-JP" sz="1400" b="1" dirty="0">
                  <a:latin typeface="メイリオ" panose="020B0604030504040204" pitchFamily="50" charset="-128"/>
                  <a:ea typeface="メイリオ" panose="020B0604030504040204" pitchFamily="50" charset="-128"/>
                </a:endParaRPr>
              </a:p>
            </p:txBody>
          </p:sp>
        </p:grpSp>
        <p:sp>
          <p:nvSpPr>
            <p:cNvPr id="11" name="正方形/長方形 10">
              <a:extLst>
                <a:ext uri="{FF2B5EF4-FFF2-40B4-BE49-F238E27FC236}">
                  <a16:creationId xmlns:a16="http://schemas.microsoft.com/office/drawing/2014/main" id="{FCBFF46A-B652-46A5-A652-8BA56296491C}"/>
                </a:ext>
              </a:extLst>
            </p:cNvPr>
            <p:cNvSpPr/>
            <p:nvPr/>
          </p:nvSpPr>
          <p:spPr>
            <a:xfrm>
              <a:off x="201336" y="9025287"/>
              <a:ext cx="6077512" cy="1737994"/>
            </a:xfrm>
            <a:prstGeom prst="rect">
              <a:avLst/>
            </a:prstGeom>
          </p:spPr>
          <p:txBody>
            <a:bodyPr wrap="square">
              <a:spAutoFit/>
            </a:bodyPr>
            <a:lstStyle/>
            <a:p>
              <a:pPr marL="285750" indent="-285750">
                <a:buFont typeface="Wingdings" panose="05000000000000000000" pitchFamily="2" charset="2"/>
                <a:buChar char="ü"/>
              </a:pPr>
              <a:r>
                <a:rPr lang="ja-JP" altLang="en-US" b="1" dirty="0">
                  <a:latin typeface="メイリオ" panose="020B0604030504040204" pitchFamily="50" charset="-128"/>
                  <a:ea typeface="メイリオ" panose="020B0604030504040204" pitchFamily="50" charset="-128"/>
                </a:rPr>
                <a:t>加工技術、部材の海外への売り込み</a:t>
              </a:r>
              <a:endParaRPr lang="en-US" altLang="ja-JP" b="1"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b="1" dirty="0">
                  <a:latin typeface="メイリオ" panose="020B0604030504040204" pitchFamily="50" charset="-128"/>
                  <a:ea typeface="メイリオ" panose="020B0604030504040204" pitchFamily="50" charset="-128"/>
                </a:rPr>
                <a:t>海外メーカーの「技術者」と「製造加工」の商談</a:t>
              </a:r>
              <a:endParaRPr lang="en-US" altLang="ja-JP" b="1"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b="1" dirty="0">
                  <a:latin typeface="メイリオ" panose="020B0604030504040204" pitchFamily="50" charset="-128"/>
                  <a:ea typeface="メイリオ" panose="020B0604030504040204" pitchFamily="50" charset="-128"/>
                </a:rPr>
                <a:t>効率的な海外代理店・パートナーの開拓</a:t>
              </a:r>
              <a:endParaRPr lang="en-US" altLang="ja-JP" b="1"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b="1" dirty="0">
                  <a:latin typeface="メイリオ" panose="020B0604030504040204" pitchFamily="50" charset="-128"/>
                  <a:ea typeface="メイリオ" panose="020B0604030504040204" pitchFamily="50" charset="-128"/>
                </a:rPr>
                <a:t>同業者、競合者の動向把握</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ja-JP" altLang="en-US" b="1" dirty="0">
                  <a:solidFill>
                    <a:srgbClr val="FF0000"/>
                  </a:solidFill>
                  <a:latin typeface="メイリオ" panose="020B0604030504040204" pitchFamily="50" charset="-128"/>
                  <a:ea typeface="メイリオ" panose="020B0604030504040204" pitchFamily="50" charset="-128"/>
                </a:rPr>
                <a:t>海外販路拡大・ブランド確立！！</a:t>
              </a:r>
              <a:endParaRPr lang="en-US" altLang="ja-JP" b="1" dirty="0">
                <a:solidFill>
                  <a:srgbClr val="FF0000"/>
                </a:solidFill>
                <a:latin typeface="メイリオ" panose="020B0604030504040204" pitchFamily="50" charset="-128"/>
                <a:ea typeface="メイリオ" panose="020B0604030504040204" pitchFamily="50" charset="-128"/>
              </a:endParaRPr>
            </a:p>
          </p:txBody>
        </p:sp>
      </p:grpSp>
      <p:sp>
        <p:nvSpPr>
          <p:cNvPr id="4" name="テキスト ボックス 3"/>
          <p:cNvSpPr txBox="1"/>
          <p:nvPr/>
        </p:nvSpPr>
        <p:spPr>
          <a:xfrm>
            <a:off x="4544121" y="3551937"/>
            <a:ext cx="2536981" cy="261610"/>
          </a:xfrm>
          <a:prstGeom prst="rect">
            <a:avLst/>
          </a:prstGeom>
          <a:noFill/>
        </p:spPr>
        <p:txBody>
          <a:bodyPr wrap="square" rtlCol="0">
            <a:spAutoFit/>
          </a:bodyPr>
          <a:lstStyle/>
          <a:p>
            <a:r>
              <a:rPr lang="ja-JP" altLang="en-US" sz="1100" u="sng" dirty="0">
                <a:solidFill>
                  <a:prstClr val="black"/>
                </a:solidFill>
                <a:latin typeface="メイリオ" panose="020B0604030504040204" pitchFamily="50" charset="-128"/>
                <a:ea typeface="メイリオ" panose="020B0604030504040204" pitchFamily="50" charset="-128"/>
              </a:rPr>
              <a:t>お申込み日　令和 </a:t>
            </a:r>
            <a:r>
              <a:rPr lang="en-US" altLang="ja-JP" sz="1100" u="sng" dirty="0">
                <a:solidFill>
                  <a:prstClr val="black"/>
                </a:solidFill>
                <a:latin typeface="メイリオ" panose="020B0604030504040204" pitchFamily="50" charset="-128"/>
                <a:ea typeface="メイリオ" panose="020B0604030504040204" pitchFamily="50" charset="-128"/>
              </a:rPr>
              <a:t>4</a:t>
            </a:r>
            <a:r>
              <a:rPr lang="ja-JP" altLang="en-US" sz="1100" u="sng" dirty="0">
                <a:solidFill>
                  <a:prstClr val="black"/>
                </a:solidFill>
                <a:latin typeface="メイリオ" panose="020B0604030504040204" pitchFamily="50" charset="-128"/>
                <a:ea typeface="メイリオ" panose="020B0604030504040204" pitchFamily="50" charset="-128"/>
              </a:rPr>
              <a:t>年 　月　　日</a:t>
            </a:r>
            <a:endParaRPr lang="en-US" altLang="ja-JP" sz="1100" u="sng" dirty="0">
              <a:solidFill>
                <a:prstClr val="black"/>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224250" y="2936384"/>
            <a:ext cx="5083063" cy="877163"/>
          </a:xfrm>
          <a:prstGeom prst="rect">
            <a:avLst/>
          </a:prstGeom>
          <a:noFill/>
        </p:spPr>
        <p:txBody>
          <a:bodyPr wrap="square" rtlCol="0">
            <a:spAutoFit/>
          </a:bodyPr>
          <a:lstStyle/>
          <a:p>
            <a:r>
              <a:rPr lang="ja-JP" altLang="en-US" sz="1000" dirty="0">
                <a:solidFill>
                  <a:prstClr val="black"/>
                </a:solidFill>
                <a:latin typeface="メイリオ" panose="020B0604030504040204" pitchFamily="50" charset="-128"/>
                <a:ea typeface="メイリオ" panose="020B0604030504040204" pitchFamily="50" charset="-128"/>
              </a:rPr>
              <a:t>お申し込み先　</a:t>
            </a:r>
            <a:endParaRPr lang="en-US" altLang="ja-JP" sz="1000" b="1" u="sng" dirty="0">
              <a:solidFill>
                <a:prstClr val="black"/>
              </a:solidFill>
              <a:latin typeface="メイリオ" panose="020B0604030504040204" pitchFamily="50" charset="-128"/>
              <a:ea typeface="メイリオ" panose="020B0604030504040204" pitchFamily="50" charset="-128"/>
            </a:endParaRPr>
          </a:p>
          <a:p>
            <a:r>
              <a:rPr lang="en-US" altLang="ja-JP" sz="1000" dirty="0">
                <a:solidFill>
                  <a:prstClr val="black"/>
                </a:solidFill>
                <a:latin typeface="メイリオ" panose="020B0604030504040204" pitchFamily="50" charset="-128"/>
                <a:ea typeface="メイリオ" panose="020B0604030504040204" pitchFamily="50" charset="-128"/>
              </a:rPr>
              <a:t>E-mail:</a:t>
            </a:r>
            <a:r>
              <a:rPr lang="ja-JP" altLang="en-US"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srgbClr val="FF0000"/>
                </a:solidFill>
                <a:latin typeface="メイリオ" panose="020B0604030504040204" pitchFamily="50" charset="-128"/>
                <a:ea typeface="メイリオ" panose="020B0604030504040204" pitchFamily="50" charset="-128"/>
              </a:rPr>
              <a:t>kaigai@sozo-saitama.or.jp </a:t>
            </a:r>
          </a:p>
          <a:p>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本ページを</a:t>
            </a:r>
            <a:r>
              <a:rPr lang="en-US" altLang="ja-JP" sz="1000" dirty="0">
                <a:solidFill>
                  <a:prstClr val="black"/>
                </a:solidFill>
                <a:latin typeface="メイリオ" panose="020B0604030504040204" pitchFamily="50" charset="-128"/>
                <a:ea typeface="メイリオ" panose="020B0604030504040204" pitchFamily="50" charset="-128"/>
              </a:rPr>
              <a:t>PDF</a:t>
            </a:r>
            <a:r>
              <a:rPr lang="ja-JP" altLang="en-US" sz="1000" dirty="0">
                <a:solidFill>
                  <a:prstClr val="black"/>
                </a:solidFill>
                <a:latin typeface="メイリオ" panose="020B0604030504040204" pitchFamily="50" charset="-128"/>
                <a:ea typeface="メイリオ" panose="020B0604030504040204" pitchFamily="50" charset="-128"/>
              </a:rPr>
              <a:t>でスキャンするか、</a:t>
            </a:r>
            <a:r>
              <a:rPr lang="en-US" altLang="ja-JP" sz="1000" dirty="0">
                <a:solidFill>
                  <a:prstClr val="black"/>
                </a:solidFill>
                <a:latin typeface="メイリオ" panose="020B0604030504040204" pitchFamily="50" charset="-128"/>
                <a:ea typeface="メイリオ" panose="020B0604030504040204" pitchFamily="50" charset="-128"/>
              </a:rPr>
              <a:t>PPT</a:t>
            </a:r>
            <a:r>
              <a:rPr lang="ja-JP" altLang="en-US" sz="1000" dirty="0">
                <a:solidFill>
                  <a:prstClr val="black"/>
                </a:solidFill>
                <a:latin typeface="メイリオ" panose="020B0604030504040204" pitchFamily="50" charset="-128"/>
                <a:ea typeface="メイリオ" panose="020B0604030504040204" pitchFamily="50" charset="-128"/>
              </a:rPr>
              <a:t>データをそのまま添付し、送信して下さい。</a:t>
            </a:r>
            <a:endParaRPr lang="en-US" altLang="ja-JP" sz="1000" dirty="0">
              <a:solidFill>
                <a:prstClr val="black"/>
              </a:solidFill>
              <a:latin typeface="メイリオ" panose="020B0604030504040204" pitchFamily="50" charset="-128"/>
              <a:ea typeface="メイリオ" panose="020B0604030504040204" pitchFamily="50" charset="-128"/>
            </a:endParaRPr>
          </a:p>
          <a:p>
            <a:r>
              <a:rPr lang="ja-JP" altLang="en-US" sz="1000" dirty="0">
                <a:solidFill>
                  <a:prstClr val="black"/>
                </a:solidFill>
                <a:latin typeface="メイリオ" panose="020B0604030504040204" pitchFamily="50" charset="-128"/>
                <a:ea typeface="メイリオ" panose="020B0604030504040204" pitchFamily="50" charset="-128"/>
              </a:rPr>
              <a:t>お問い合せ</a:t>
            </a:r>
            <a:r>
              <a:rPr lang="en-US" altLang="ja-JP" sz="1000" dirty="0">
                <a:solidFill>
                  <a:prstClr val="black"/>
                </a:solidFill>
                <a:latin typeface="メイリオ" panose="020B0604030504040204" pitchFamily="50" charset="-128"/>
                <a:ea typeface="メイリオ" panose="020B0604030504040204" pitchFamily="50" charset="-128"/>
              </a:rPr>
              <a:t>TEL</a:t>
            </a:r>
            <a:r>
              <a:rPr lang="ja-JP" altLang="en-US" sz="1000" dirty="0">
                <a:solidFill>
                  <a:prstClr val="black"/>
                </a:solidFill>
                <a:latin typeface="メイリオ" panose="020B0604030504040204" pitchFamily="50" charset="-128"/>
                <a:ea typeface="メイリオ" panose="020B0604030504040204" pitchFamily="50" charset="-128"/>
              </a:rPr>
              <a:t>：０４８－８５１－６６５２　（担当：北村・高畑・許</a:t>
            </a:r>
            <a:r>
              <a:rPr lang="ja-JP" altLang="en-US" sz="1050" dirty="0">
                <a:solidFill>
                  <a:prstClr val="black"/>
                </a:solidFill>
                <a:latin typeface="メイリオ" panose="020B0604030504040204" pitchFamily="50" charset="-128"/>
                <a:ea typeface="メイリオ" panose="020B0604030504040204" pitchFamily="50" charset="-128"/>
              </a:rPr>
              <a:t>）</a:t>
            </a:r>
            <a:endParaRPr lang="en-US" altLang="ja-JP" sz="1050" dirty="0">
              <a:solidFill>
                <a:prstClr val="black"/>
              </a:solidFill>
              <a:latin typeface="メイリオ" panose="020B0604030504040204" pitchFamily="50" charset="-128"/>
              <a:ea typeface="メイリオ" panose="020B0604030504040204" pitchFamily="50" charset="-128"/>
            </a:endParaRPr>
          </a:p>
          <a:p>
            <a:endParaRPr lang="en-US" altLang="ja-JP" sz="1050" dirty="0">
              <a:solidFill>
                <a:prstClr val="black"/>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71D06470-EA42-47F6-ACFA-C16325CB2449}"/>
              </a:ext>
            </a:extLst>
          </p:cNvPr>
          <p:cNvGraphicFramePr>
            <a:graphicFrameLocks noGrp="1"/>
          </p:cNvGraphicFramePr>
          <p:nvPr>
            <p:extLst>
              <p:ext uri="{D42A27DB-BD31-4B8C-83A1-F6EECF244321}">
                <p14:modId xmlns:p14="http://schemas.microsoft.com/office/powerpoint/2010/main" val="1672957031"/>
              </p:ext>
            </p:extLst>
          </p:nvPr>
        </p:nvGraphicFramePr>
        <p:xfrm>
          <a:off x="90677" y="3833746"/>
          <a:ext cx="6711338" cy="5775503"/>
        </p:xfrm>
        <a:graphic>
          <a:graphicData uri="http://schemas.openxmlformats.org/drawingml/2006/table">
            <a:tbl>
              <a:tblPr>
                <a:tableStyleId>{5C22544A-7EE6-4342-B048-85BDC9FD1C3A}</a:tableStyleId>
              </a:tblPr>
              <a:tblGrid>
                <a:gridCol w="1392857">
                  <a:extLst>
                    <a:ext uri="{9D8B030D-6E8A-4147-A177-3AD203B41FA5}">
                      <a16:colId xmlns:a16="http://schemas.microsoft.com/office/drawing/2014/main" val="2618428331"/>
                    </a:ext>
                  </a:extLst>
                </a:gridCol>
                <a:gridCol w="859762">
                  <a:extLst>
                    <a:ext uri="{9D8B030D-6E8A-4147-A177-3AD203B41FA5}">
                      <a16:colId xmlns:a16="http://schemas.microsoft.com/office/drawing/2014/main" val="2119498645"/>
                    </a:ext>
                  </a:extLst>
                </a:gridCol>
                <a:gridCol w="1826143">
                  <a:extLst>
                    <a:ext uri="{9D8B030D-6E8A-4147-A177-3AD203B41FA5}">
                      <a16:colId xmlns:a16="http://schemas.microsoft.com/office/drawing/2014/main" val="20002"/>
                    </a:ext>
                  </a:extLst>
                </a:gridCol>
                <a:gridCol w="681498">
                  <a:extLst>
                    <a:ext uri="{9D8B030D-6E8A-4147-A177-3AD203B41FA5}">
                      <a16:colId xmlns:a16="http://schemas.microsoft.com/office/drawing/2014/main" val="2829825531"/>
                    </a:ext>
                  </a:extLst>
                </a:gridCol>
                <a:gridCol w="1951078">
                  <a:extLst>
                    <a:ext uri="{9D8B030D-6E8A-4147-A177-3AD203B41FA5}">
                      <a16:colId xmlns:a16="http://schemas.microsoft.com/office/drawing/2014/main" val="20004"/>
                    </a:ext>
                  </a:extLst>
                </a:gridCol>
              </a:tblGrid>
              <a:tr h="326457">
                <a:tc>
                  <a:txBody>
                    <a:bodyPr/>
                    <a:lstStyle/>
                    <a:p>
                      <a:pPr algn="ctr" rtl="0" fontAlgn="ctr"/>
                      <a:r>
                        <a:rPr lang="ja-JP" altLang="en-US" sz="900" b="1" u="none" strike="noStrike" dirty="0">
                          <a:effectLst/>
                          <a:latin typeface="メイリオ" panose="020B0604030504040204" pitchFamily="50" charset="-128"/>
                          <a:ea typeface="メイリオ" panose="020B0604030504040204" pitchFamily="50" charset="-128"/>
                        </a:rPr>
                        <a:t>事業者名</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1597584"/>
                  </a:ext>
                </a:extLst>
              </a:tr>
              <a:tr h="338300">
                <a:tc>
                  <a:txBody>
                    <a:bodyPr/>
                    <a:lstStyle/>
                    <a:p>
                      <a:pPr algn="ctr" rtl="0" fontAlgn="ctr"/>
                      <a:r>
                        <a:rPr lang="ja-JP" altLang="en-US" sz="900" b="1" u="none" strike="noStrike" dirty="0">
                          <a:effectLst/>
                          <a:latin typeface="メイリオ" panose="020B0604030504040204" pitchFamily="50" charset="-128"/>
                          <a:ea typeface="メイリオ" panose="020B0604030504040204" pitchFamily="50" charset="-128"/>
                        </a:rPr>
                        <a:t>英語表記</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2806188"/>
                  </a:ext>
                </a:extLst>
              </a:tr>
              <a:tr h="323859">
                <a:tc>
                  <a:txBody>
                    <a:bodyPr/>
                    <a:lstStyle/>
                    <a:p>
                      <a:pPr algn="ctr" rtl="0" fontAlgn="ctr"/>
                      <a:r>
                        <a:rPr lang="ja-JP" altLang="en-US" sz="900" b="1" u="none" strike="noStrike" dirty="0">
                          <a:effectLst/>
                          <a:latin typeface="メイリオ" panose="020B0604030504040204" pitchFamily="50" charset="-128"/>
                          <a:ea typeface="メイリオ" panose="020B0604030504040204" pitchFamily="50" charset="-128"/>
                        </a:rPr>
                        <a:t>事業内容</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fontAlgn="ctr"/>
                      <a:r>
                        <a:rPr lang="ja-JP" altLang="en-US" sz="1100" u="none" strike="noStrike" dirty="0">
                          <a:effectLst/>
                        </a:rPr>
                        <a:t>　</a:t>
                      </a:r>
                      <a:endParaRPr lang="en-US" altLang="ja-JP" sz="1100" u="none" strike="noStrike" dirty="0">
                        <a:effectLst/>
                      </a:endParaRPr>
                    </a:p>
                    <a:p>
                      <a:pPr algn="l" fontAlgn="ct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3932315"/>
                  </a:ext>
                </a:extLst>
              </a:tr>
              <a:tr h="217421">
                <a:tc>
                  <a:txBody>
                    <a:bodyPr/>
                    <a:lstStyle/>
                    <a:p>
                      <a:pPr algn="ctr" rtl="0" fontAlgn="ctr"/>
                      <a:r>
                        <a:rPr lang="en-US" sz="900" b="1" u="none" strike="noStrike" dirty="0">
                          <a:effectLst/>
                          <a:latin typeface="メイリオ" panose="020B0604030504040204" pitchFamily="50" charset="-128"/>
                          <a:ea typeface="メイリオ" panose="020B0604030504040204" pitchFamily="50" charset="-128"/>
                        </a:rPr>
                        <a:t>U　R　L</a:t>
                      </a:r>
                      <a:endParaRPr 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rtl="0" fontAlgn="ctr"/>
                      <a:r>
                        <a:rPr lang="en-US" sz="1100" u="none" strike="noStrike" dirty="0">
                          <a:effectLst/>
                        </a:rPr>
                        <a:t> </a:t>
                      </a:r>
                      <a:r>
                        <a:rPr lang="en-US" sz="1100" u="none" strike="noStrike" dirty="0">
                          <a:effectLst/>
                          <a:latin typeface="メイリオ" panose="020B0604030504040204" pitchFamily="50" charset="-128"/>
                          <a:ea typeface="メイリオ" panose="020B0604030504040204" pitchFamily="50" charset="-128"/>
                        </a:rPr>
                        <a:t>http://　</a:t>
                      </a:r>
                      <a:r>
                        <a:rPr lang="en-US" sz="1100" u="none" strike="noStrike" dirty="0">
                          <a:effectLst/>
                        </a:rPr>
                        <a:t>　　　　　　　　　　　　　　　　　　　　　　　　　　　　　　</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64589278"/>
                  </a:ext>
                </a:extLst>
              </a:tr>
              <a:tr h="335130">
                <a:tc>
                  <a:txBody>
                    <a:bodyPr/>
                    <a:lstStyle/>
                    <a:p>
                      <a:pPr algn="ctr" rtl="0" fontAlgn="ctr"/>
                      <a:r>
                        <a:rPr lang="zh-TW" altLang="en-US" sz="900" b="1" u="none" strike="noStrike" dirty="0">
                          <a:effectLst/>
                          <a:latin typeface="メイリオ" panose="020B0604030504040204" pitchFamily="50" charset="-128"/>
                          <a:ea typeface="メイリオ" panose="020B0604030504040204" pitchFamily="50" charset="-128"/>
                        </a:rPr>
                        <a:t>通 訳</a:t>
                      </a:r>
                      <a:r>
                        <a:rPr lang="en-US" altLang="ja-JP" sz="900" b="1" u="none" strike="noStrike" dirty="0">
                          <a:effectLst/>
                          <a:latin typeface="メイリオ" panose="020B0604030504040204" pitchFamily="50" charset="-128"/>
                          <a:ea typeface="メイリオ" panose="020B0604030504040204" pitchFamily="50" charset="-128"/>
                        </a:rPr>
                        <a:t>(</a:t>
                      </a:r>
                      <a:r>
                        <a:rPr lang="ja-JP" altLang="en-US" sz="900" b="1" u="none" strike="noStrike" dirty="0">
                          <a:effectLst/>
                          <a:latin typeface="メイリオ" panose="020B0604030504040204" pitchFamily="50" charset="-128"/>
                          <a:ea typeface="メイリオ" panose="020B0604030504040204" pitchFamily="50" charset="-128"/>
                        </a:rPr>
                        <a:t>又は営業代行）</a:t>
                      </a:r>
                      <a:endParaRPr lang="en-US" altLang="ja-JP" sz="900" b="1" u="none" strike="noStrike" dirty="0">
                        <a:effectLst/>
                        <a:latin typeface="メイリオ" panose="020B0604030504040204" pitchFamily="50" charset="-128"/>
                        <a:ea typeface="メイリオ" panose="020B0604030504040204" pitchFamily="50" charset="-128"/>
                      </a:endParaRPr>
                    </a:p>
                    <a:p>
                      <a:pPr algn="ctr" rtl="0" fontAlgn="ctr"/>
                      <a:r>
                        <a:rPr lang="zh-TW" altLang="en-US" sz="900" b="1" u="none" strike="noStrike" dirty="0">
                          <a:effectLst/>
                          <a:latin typeface="メイリオ" panose="020B0604030504040204" pitchFamily="50" charset="-128"/>
                          <a:ea typeface="メイリオ" panose="020B0604030504040204" pitchFamily="50" charset="-128"/>
                        </a:rPr>
                        <a:t> （〇印記入）</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rtl="0" fontAlgn="ctr"/>
                      <a:r>
                        <a:rPr lang="ja-JP" altLang="en-US" sz="1100" u="none" strike="noStrike" dirty="0">
                          <a:effectLst/>
                          <a:latin typeface="メイリオ" panose="020B0604030504040204" pitchFamily="50" charset="-128"/>
                          <a:ea typeface="メイリオ" panose="020B0604030504040204" pitchFamily="50" charset="-128"/>
                        </a:rPr>
                        <a:t>必要（　　　　　）　　・　　不要（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32182858"/>
                  </a:ext>
                </a:extLst>
              </a:tr>
              <a:tr h="251441">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u="none" strike="noStrike" dirty="0">
                          <a:effectLst/>
                          <a:latin typeface="メイリオ" panose="020B0604030504040204" pitchFamily="50" charset="-128"/>
                          <a:ea typeface="メイリオ" panose="020B0604030504040204" pitchFamily="50" charset="-128"/>
                        </a:rPr>
                        <a:t>ご連絡先・ご担当者</a:t>
                      </a:r>
                      <a:endParaRPr lang="en-US" altLang="ja-JP" sz="900" b="1" u="none" strike="noStrike" dirty="0">
                        <a:effectLst/>
                        <a:latin typeface="メイリオ" panose="020B0604030504040204" pitchFamily="50" charset="-128"/>
                        <a:ea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u="none" strike="noStrike" dirty="0">
                          <a:effectLst/>
                          <a:latin typeface="メイリオ" panose="020B0604030504040204" pitchFamily="50" charset="-128"/>
                          <a:ea typeface="メイリオ" panose="020B0604030504040204" pitchFamily="50" charset="-128"/>
                        </a:rPr>
                        <a:t>　</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900" b="1" u="none" strike="noStrike" dirty="0">
                          <a:effectLst/>
                          <a:latin typeface="メイリオ" panose="020B0604030504040204" pitchFamily="50" charset="-128"/>
                          <a:ea typeface="メイリオ" panose="020B0604030504040204" pitchFamily="50" charset="-128"/>
                        </a:rPr>
                        <a:t>お申し込みから出展当日の</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900" b="1" u="none" strike="noStrike" dirty="0">
                          <a:effectLst/>
                          <a:latin typeface="メイリオ" panose="020B0604030504040204" pitchFamily="50" charset="-128"/>
                          <a:ea typeface="メイリオ" panose="020B0604030504040204" pitchFamily="50" charset="-128"/>
                        </a:rPr>
                        <a:t>ご連絡先・ご担当者をご記入下さい</a:t>
                      </a:r>
                      <a:r>
                        <a:rPr lang="en-US" altLang="ja-JP" sz="900" b="1" u="none" strike="noStrike" dirty="0">
                          <a:effectLst/>
                          <a:latin typeface="メイリオ" panose="020B0604030504040204" pitchFamily="50" charset="-128"/>
                          <a:ea typeface="メイリオ" panose="020B0604030504040204" pitchFamily="50" charset="-128"/>
                        </a:rPr>
                        <a:t>)</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1100" u="none" strike="noStrike" dirty="0">
                          <a:effectLst/>
                          <a:latin typeface="メイリオ" panose="020B0604030504040204" pitchFamily="50" charset="-128"/>
                          <a:ea typeface="メイリオ" panose="020B0604030504040204" pitchFamily="50" charset="-128"/>
                        </a:rPr>
                        <a:t>お名前</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rtl="0" fontAlgn="ctr"/>
                      <a:r>
                        <a:rPr lang="ja-JP" altLang="en-US" sz="1100" u="none" strike="noStrike" dirty="0">
                          <a:effectLst/>
                          <a:latin typeface="メイリオ" panose="020B0604030504040204" pitchFamily="50" charset="-128"/>
                          <a:ea typeface="メイリオ" panose="020B0604030504040204" pitchFamily="50" charset="-128"/>
                        </a:rPr>
                        <a:t>　</a:t>
                      </a:r>
                      <a:r>
                        <a:rPr lang="ja-JP" altLang="en-US" sz="800" u="none" strike="noStrike" dirty="0">
                          <a:effectLst/>
                          <a:latin typeface="メイリオ" panose="020B0604030504040204" pitchFamily="50" charset="-128"/>
                          <a:ea typeface="メイリオ" panose="020B0604030504040204" pitchFamily="50" charset="-128"/>
                        </a:rPr>
                        <a:t>（日本語表記）</a:t>
                      </a:r>
                      <a:r>
                        <a:rPr lang="ja-JP" altLang="en-US" sz="900" u="none" strike="noStrike" dirty="0">
                          <a:effectLst/>
                          <a:latin typeface="メイリオ" panose="020B0604030504040204" pitchFamily="50" charset="-128"/>
                          <a:ea typeface="メイリオ" panose="020B0604030504040204" pitchFamily="50" charset="-128"/>
                        </a:rPr>
                        <a:t>　　　　　　　　　　　　　　　　</a:t>
                      </a:r>
                      <a:r>
                        <a:rPr lang="ja-JP" altLang="en-US" sz="800" u="none" strike="noStrike" dirty="0">
                          <a:effectLst/>
                          <a:latin typeface="メイリオ" panose="020B0604030504040204" pitchFamily="50" charset="-128"/>
                          <a:ea typeface="メイリオ" panose="020B0604030504040204" pitchFamily="50" charset="-128"/>
                        </a:rPr>
                        <a:t>（英語表記）</a:t>
                      </a: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87726544"/>
                  </a:ext>
                </a:extLst>
              </a:tr>
              <a:tr h="266580">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1100" u="none" strike="noStrike" dirty="0">
                          <a:effectLst/>
                          <a:latin typeface="メイリオ" panose="020B0604030504040204" pitchFamily="50" charset="-128"/>
                          <a:ea typeface="メイリオ" panose="020B0604030504040204" pitchFamily="50" charset="-128"/>
                        </a:rPr>
                        <a:t>部署</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メイリオ" panose="020B0604030504040204" pitchFamily="50" charset="-128"/>
                          <a:ea typeface="メイリオ" panose="020B0604030504040204" pitchFamily="50" charset="-128"/>
                        </a:rPr>
                        <a:t>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1100" u="none" strike="noStrike" dirty="0">
                          <a:effectLst/>
                          <a:latin typeface="メイリオ" panose="020B0604030504040204" pitchFamily="50" charset="-128"/>
                          <a:ea typeface="メイリオ" panose="020B0604030504040204" pitchFamily="50" charset="-128"/>
                        </a:rPr>
                        <a:t>役職</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Arial" panose="020B0604020202020204" pitchFamily="34" charset="0"/>
                        <a:ea typeface="游ゴシック" panose="020B0400000000000000"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90183603"/>
                  </a:ext>
                </a:extLst>
              </a:tr>
              <a:tr h="274700">
                <a:tc vMerge="1">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rtl="0" fontAlgn="ctr"/>
                      <a:r>
                        <a:rPr lang="en-US" sz="1100" u="none" strike="noStrike" dirty="0">
                          <a:effectLst/>
                          <a:latin typeface="メイリオ" panose="020B0604030504040204" pitchFamily="50" charset="-128"/>
                          <a:ea typeface="メイリオ" panose="020B0604030504040204" pitchFamily="50" charset="-128"/>
                        </a:rPr>
                        <a:t> E-mail :　　　　　　　　　　　　　　　＠　　　　　　　</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43095055"/>
                  </a:ext>
                </a:extLst>
              </a:tr>
              <a:tr h="428330">
                <a:tc>
                  <a:txBody>
                    <a:bodyPr/>
                    <a:lstStyle/>
                    <a:p>
                      <a:pPr algn="ctr" rtl="0" fontAlgn="ctr"/>
                      <a:r>
                        <a:rPr lang="ja-JP" altLang="en-US" sz="900" b="1" u="none" strike="noStrike" dirty="0">
                          <a:effectLst/>
                          <a:latin typeface="メイリオ" panose="020B0604030504040204" pitchFamily="50" charset="-128"/>
                          <a:ea typeface="メイリオ" panose="020B0604030504040204" pitchFamily="50" charset="-128"/>
                        </a:rPr>
                        <a:t>所在地（ご住所）</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rtl="0" fontAlgn="ctr"/>
                      <a:r>
                        <a:rPr lang="ja-JP" altLang="en-US" sz="1100" u="none" strike="noStrike" dirty="0">
                          <a:effectLst/>
                          <a:latin typeface="メイリオ" panose="020B0604030504040204" pitchFamily="50" charset="-128"/>
                          <a:ea typeface="メイリオ" panose="020B0604030504040204" pitchFamily="50" charset="-128"/>
                        </a:rPr>
                        <a:t>〒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r>
                        <a:rPr lang="ja-JP" altLang="en-US" sz="1100" u="none" strike="noStrike" dirty="0">
                          <a:effectLst/>
                          <a:latin typeface="メイリオ" panose="020B0604030504040204" pitchFamily="50" charset="-128"/>
                          <a:ea typeface="メイリオ" panose="020B0604030504040204" pitchFamily="50" charset="-128"/>
                        </a:rPr>
                        <a:t>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32691467"/>
                  </a:ext>
                </a:extLst>
              </a:tr>
              <a:tr h="275858">
                <a:tc>
                  <a:txBody>
                    <a:bodyPr/>
                    <a:lstStyle/>
                    <a:p>
                      <a:pPr algn="ctr" rtl="0" fontAlgn="ctr"/>
                      <a:r>
                        <a:rPr lang="en-US" sz="900" b="1" u="none" strike="noStrike" dirty="0">
                          <a:effectLst/>
                          <a:latin typeface="メイリオ" panose="020B0604030504040204" pitchFamily="50" charset="-128"/>
                          <a:ea typeface="メイリオ" panose="020B0604030504040204" pitchFamily="50" charset="-128"/>
                        </a:rPr>
                        <a:t>TEL　／　FAX</a:t>
                      </a:r>
                      <a:endParaRPr 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u="none" strike="noStrike" dirty="0">
                          <a:effectLst/>
                          <a:latin typeface="メイリオ" panose="020B0604030504040204" pitchFamily="50" charset="-128"/>
                          <a:ea typeface="メイリオ" panose="020B0604030504040204" pitchFamily="50" charset="-128"/>
                        </a:rPr>
                        <a:t>TEL　　　　　　　　　　　　　　　</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800" u="none" strike="noStrike" dirty="0">
                          <a:effectLst/>
                          <a:latin typeface="メイリオ" panose="020B0604030504040204" pitchFamily="50" charset="-128"/>
                          <a:ea typeface="メイリオ" panose="020B0604030504040204" pitchFamily="50" charset="-128"/>
                        </a:rPr>
                        <a:t>　</a:t>
                      </a:r>
                      <a:endParaRPr lang="ja-JP"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u="none" strike="noStrike" dirty="0">
                          <a:effectLst/>
                          <a:latin typeface="メイリオ" panose="020B0604030504040204" pitchFamily="50" charset="-128"/>
                          <a:ea typeface="メイリオ" panose="020B0604030504040204" pitchFamily="50" charset="-128"/>
                        </a:rPr>
                        <a:t>FAX　　　　　　　　　　　　　　　</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800" u="none" strike="noStrike" dirty="0">
                          <a:effectLst/>
                        </a:rPr>
                        <a:t>　</a:t>
                      </a:r>
                      <a:endParaRPr lang="ja-JP" altLang="en-US" sz="1800" b="0" i="0" u="none" strike="noStrike" dirty="0">
                        <a:solidFill>
                          <a:srgbClr val="000000"/>
                        </a:solidFill>
                        <a:effectLst/>
                        <a:latin typeface="Arial" panose="020B0604020202020204" pitchFamily="34" charset="0"/>
                        <a:ea typeface="游ゴシック" panose="020B0400000000000000"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304666"/>
                  </a:ext>
                </a:extLst>
              </a:tr>
              <a:tr h="1741517">
                <a:tc>
                  <a:txBody>
                    <a:bodyPr/>
                    <a:lstStyle/>
                    <a:p>
                      <a:pPr algn="ctr" rtl="0" fontAlgn="ctr"/>
                      <a:endParaRPr lang="en-US" altLang="ja-JP" sz="900" b="1" u="none" strike="noStrike" dirty="0">
                        <a:solidFill>
                          <a:srgbClr val="FF0000"/>
                        </a:solidFill>
                        <a:effectLst/>
                        <a:latin typeface="メイリオ" panose="020B0604030504040204" pitchFamily="50" charset="-128"/>
                        <a:ea typeface="メイリオ" panose="020B0604030504040204" pitchFamily="50" charset="-128"/>
                      </a:endParaRPr>
                    </a:p>
                    <a:p>
                      <a:pPr algn="ctr" rtl="0" fontAlgn="ctr"/>
                      <a:endParaRPr lang="en-US" altLang="ja-JP" sz="900" b="1" u="none" strike="noStrike" dirty="0">
                        <a:solidFill>
                          <a:srgbClr val="FF0000"/>
                        </a:solidFill>
                        <a:effectLst/>
                        <a:latin typeface="メイリオ" panose="020B0604030504040204" pitchFamily="50" charset="-128"/>
                        <a:ea typeface="メイリオ" panose="020B0604030504040204" pitchFamily="50" charset="-128"/>
                      </a:endParaRPr>
                    </a:p>
                    <a:p>
                      <a:pPr algn="ctr" rtl="0" fontAlgn="ctr"/>
                      <a:r>
                        <a:rPr lang="en-US" altLang="ja-JP" sz="900" b="1"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900" b="1" u="none" strike="noStrike" dirty="0">
                          <a:solidFill>
                            <a:srgbClr val="FF0000"/>
                          </a:solidFill>
                          <a:effectLst/>
                          <a:latin typeface="メイリオ" panose="020B0604030504040204" pitchFamily="50" charset="-128"/>
                          <a:ea typeface="メイリオ" panose="020B0604030504040204" pitchFamily="50" charset="-128"/>
                        </a:rPr>
                        <a:t>選考時の資料となります</a:t>
                      </a:r>
                      <a:r>
                        <a:rPr lang="en-US" altLang="ja-JP" sz="900" b="1" u="none" strike="noStrike" dirty="0">
                          <a:solidFill>
                            <a:srgbClr val="FF0000"/>
                          </a:solidFill>
                          <a:effectLst/>
                          <a:latin typeface="メイリオ" panose="020B0604030504040204" pitchFamily="50" charset="-128"/>
                          <a:ea typeface="メイリオ" panose="020B0604030504040204" pitchFamily="50" charset="-128"/>
                        </a:rPr>
                        <a:t>】</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900" b="1" u="none" strike="noStrike" dirty="0">
                        <a:effectLst/>
                        <a:latin typeface="メイリオ" panose="020B0604030504040204" pitchFamily="50" charset="-128"/>
                        <a:ea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u="none" strike="noStrike" dirty="0">
                          <a:effectLst/>
                          <a:latin typeface="メイリオ" panose="020B0604030504040204" pitchFamily="50" charset="-128"/>
                          <a:ea typeface="メイリオ" panose="020B0604030504040204" pitchFamily="50" charset="-128"/>
                        </a:rPr>
                        <a:t>出展目的・展示製品</a:t>
                      </a:r>
                      <a:endParaRPr lang="en-US" altLang="ja-JP" sz="900" b="1" u="none" strike="noStrike" dirty="0">
                        <a:effectLst/>
                        <a:latin typeface="メイリオ" panose="020B0604030504040204" pitchFamily="50" charset="-128"/>
                        <a:ea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u="sng" strike="noStrike" dirty="0">
                          <a:effectLst/>
                          <a:latin typeface="メイリオ" panose="020B0604030504040204" pitchFamily="50" charset="-128"/>
                          <a:ea typeface="メイリオ" panose="020B0604030504040204" pitchFamily="50" charset="-128"/>
                        </a:rPr>
                        <a:t>（展示製品はチラシ・カタログ等の資料を別添ください）</a:t>
                      </a:r>
                      <a:endParaRPr lang="ja-JP" altLang="en-US" sz="900" b="1" i="0" u="sng" strike="noStrike" dirty="0">
                        <a:solidFill>
                          <a:srgbClr val="000000"/>
                        </a:solidFill>
                        <a:effectLst/>
                        <a:latin typeface="メイリオ" panose="020B0604030504040204" pitchFamily="50" charset="-128"/>
                        <a:ea typeface="メイリオ" panose="020B0604030504040204" pitchFamily="50" charset="-128"/>
                      </a:endParaRPr>
                    </a:p>
                    <a:p>
                      <a:pPr algn="ctr" rtl="0" fontAlgn="ct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900" b="1" u="none" strike="noStrike" dirty="0">
                          <a:effectLst/>
                          <a:latin typeface="メイリオ" panose="020B0604030504040204" pitchFamily="50" charset="-128"/>
                          <a:ea typeface="メイリオ" panose="020B0604030504040204" pitchFamily="50" charset="-128"/>
                        </a:rPr>
                        <a:t>　</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rtl="0" fontAlgn="ctr"/>
                      <a:r>
                        <a:rPr lang="ja-JP" altLang="en-US" sz="1100" u="none" strike="noStrike" dirty="0">
                          <a:effectLst/>
                          <a:latin typeface="メイリオ" panose="020B0604030504040204" pitchFamily="50" charset="-128"/>
                          <a:ea typeface="メイリオ" panose="020B0604030504040204" pitchFamily="50" charset="-128"/>
                        </a:rPr>
                        <a:t>　</a:t>
                      </a:r>
                      <a:endParaRPr lang="en-US" altLang="ja-JP" sz="1100" u="none" strike="noStrike" dirty="0">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rtl="0" fontAlgn="ct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91" marR="9391" marT="9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2166290"/>
                  </a:ext>
                </a:extLst>
              </a:tr>
            </a:tbl>
          </a:graphicData>
        </a:graphic>
      </p:graphicFrame>
      <p:pic>
        <p:nvPicPr>
          <p:cNvPr id="17" name="図 16" descr="さいたま市ＷＥＢサイトです">
            <a:extLst>
              <a:ext uri="{FF2B5EF4-FFF2-40B4-BE49-F238E27FC236}">
                <a16:creationId xmlns:a16="http://schemas.microsoft.com/office/drawing/2014/main" id="{B36E52FE-9913-4EFC-A88A-F12EB63C5C0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793534" y="9640655"/>
            <a:ext cx="1131993" cy="264005"/>
          </a:xfrm>
          <a:prstGeom prst="rect">
            <a:avLst/>
          </a:prstGeom>
          <a:noFill/>
          <a:ln>
            <a:noFill/>
          </a:ln>
        </p:spPr>
      </p:pic>
    </p:spTree>
    <p:extLst>
      <p:ext uri="{BB962C8B-B14F-4D97-AF65-F5344CB8AC3E}">
        <p14:creationId xmlns:p14="http://schemas.microsoft.com/office/powerpoint/2010/main" val="3444730314"/>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902</Words>
  <Application>Microsoft Office PowerPoint</Application>
  <PresentationFormat>ユーザー設定</PresentationFormat>
  <Paragraphs>107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ＭＳ Ｐゴシック</vt:lpstr>
      <vt:lpstr>ＭＳ ゴシック</vt:lpstr>
      <vt:lpstr>メイリオ</vt:lpstr>
      <vt:lpstr>Arial</vt:lpstr>
      <vt:lpstr>Calibri</vt:lpstr>
      <vt:lpstr>Wingdings</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Sakiko Kitamura</cp:lastModifiedBy>
  <cp:revision>9</cp:revision>
  <cp:lastPrinted>2022-06-01T02:04:59Z</cp:lastPrinted>
  <dcterms:modified xsi:type="dcterms:W3CDTF">2022-06-01T02:06:14Z</dcterms:modified>
</cp:coreProperties>
</file>