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82" r:id="rId2"/>
    <p:sldId id="277" r:id="rId3"/>
  </p:sldIdLst>
  <p:sldSz cx="6858000" cy="10225088"/>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1">
          <p15:clr>
            <a:srgbClr val="A4A3A4"/>
          </p15:clr>
        </p15:guide>
        <p15:guide id="2" pos="216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FFFF"/>
    <a:srgbClr val="FF3300"/>
    <a:srgbClr val="9933FF"/>
    <a:srgbClr val="009999"/>
    <a:srgbClr val="33CCCC"/>
    <a:srgbClr val="FFFFCC"/>
    <a:srgbClr val="6600CC"/>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4660"/>
  </p:normalViewPr>
  <p:slideViewPr>
    <p:cSldViewPr>
      <p:cViewPr>
        <p:scale>
          <a:sx n="80" d="100"/>
          <a:sy n="80" d="100"/>
        </p:scale>
        <p:origin x="1554" y="-738"/>
      </p:cViewPr>
      <p:guideLst>
        <p:guide orient="horz" pos="3221"/>
        <p:guide pos="2160"/>
      </p:guideLst>
    </p:cSldViewPr>
  </p:slideViewPr>
  <p:notesTextViewPr>
    <p:cViewPr>
      <p:scale>
        <a:sx n="1" d="1"/>
        <a:sy n="1" d="1"/>
      </p:scale>
      <p:origin x="0" y="0"/>
    </p:cViewPr>
  </p:notesTextViewPr>
  <p:notesViewPr>
    <p:cSldViewPr>
      <p:cViewPr varScale="1">
        <p:scale>
          <a:sx n="51" d="100"/>
          <a:sy n="51" d="100"/>
        </p:scale>
        <p:origin x="-2970"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A3152016-AB8D-48ED-9A91-C73598B29957}" type="datetimeFigureOut">
              <a:rPr kumimoji="1" lang="ja-JP" altLang="en-US" smtClean="0"/>
              <a:t>2022/6/1</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72E0761E-C7DA-4997-B56A-D5B66D505C3B}" type="slidenum">
              <a:rPr kumimoji="1" lang="ja-JP" altLang="en-US" smtClean="0"/>
              <a:t>‹#›</a:t>
            </a:fld>
            <a:endParaRPr kumimoji="1" lang="ja-JP" altLang="en-US"/>
          </a:p>
        </p:txBody>
      </p:sp>
    </p:spTree>
    <p:extLst>
      <p:ext uri="{BB962C8B-B14F-4D97-AF65-F5344CB8AC3E}">
        <p14:creationId xmlns:p14="http://schemas.microsoft.com/office/powerpoint/2010/main" val="267537980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A511942F-1EBB-42C3-BB7C-B1C0C86DA0AC}" type="datetimeFigureOut">
              <a:rPr kumimoji="1" lang="ja-JP" altLang="en-US" smtClean="0"/>
              <a:t>2022/6/1</a:t>
            </a:fld>
            <a:endParaRPr kumimoji="1" lang="ja-JP" altLang="en-US"/>
          </a:p>
        </p:txBody>
      </p:sp>
      <p:sp>
        <p:nvSpPr>
          <p:cNvPr id="4" name="スライド イメージ プレースホルダー 3"/>
          <p:cNvSpPr>
            <a:spLocks noGrp="1" noRot="1" noChangeAspect="1"/>
          </p:cNvSpPr>
          <p:nvPr>
            <p:ph type="sldImg" idx="2"/>
          </p:nvPr>
        </p:nvSpPr>
        <p:spPr>
          <a:xfrm>
            <a:off x="2127250" y="739775"/>
            <a:ext cx="24812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24B9C73E-3D88-4949-92C3-C75320B5CAC1}" type="slidenum">
              <a:rPr kumimoji="1" lang="ja-JP" altLang="en-US" smtClean="0"/>
              <a:t>‹#›</a:t>
            </a:fld>
            <a:endParaRPr kumimoji="1" lang="ja-JP" altLang="en-US"/>
          </a:p>
        </p:txBody>
      </p:sp>
    </p:spTree>
    <p:extLst>
      <p:ext uri="{BB962C8B-B14F-4D97-AF65-F5344CB8AC3E}">
        <p14:creationId xmlns:p14="http://schemas.microsoft.com/office/powerpoint/2010/main" val="384327902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176407"/>
            <a:ext cx="5829300" cy="219176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794217"/>
            <a:ext cx="4800600" cy="26130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2022/6/1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64351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2022/6/1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78899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46759"/>
            <a:ext cx="1157288" cy="116310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46759"/>
            <a:ext cx="3357563" cy="116310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2022/6/1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86192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2022/6/1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9001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570566"/>
            <a:ext cx="5829300" cy="2030816"/>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333830"/>
            <a:ext cx="5829300" cy="22367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2022/6/1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9889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181139"/>
            <a:ext cx="2257425" cy="89966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181139"/>
            <a:ext cx="2257425" cy="89966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2022/6/1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18291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8"/>
            <a:ext cx="6172200" cy="1704181"/>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88811"/>
            <a:ext cx="3030141" cy="953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242678"/>
            <a:ext cx="3030141" cy="58912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88811"/>
            <a:ext cx="3031331" cy="953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242678"/>
            <a:ext cx="3031331" cy="58912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754C07C-296C-4B79-97AA-54F7BE4BAED0}" type="datetimeFigureOut">
              <a:rPr kumimoji="1" lang="ja-JP" altLang="en-US" smtClean="0"/>
              <a:t>2022/6/1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4318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54C07C-296C-4B79-97AA-54F7BE4BAED0}" type="datetimeFigureOut">
              <a:rPr kumimoji="1" lang="ja-JP" altLang="en-US" smtClean="0"/>
              <a:t>2022/6/1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95261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754C07C-296C-4B79-97AA-54F7BE4BAED0}" type="datetimeFigureOut">
              <a:rPr kumimoji="1" lang="ja-JP" altLang="en-US" smtClean="0"/>
              <a:t>2022/6/1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426695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407111"/>
            <a:ext cx="2256235" cy="1732584"/>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407111"/>
            <a:ext cx="3833813" cy="8726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139695"/>
            <a:ext cx="2256235" cy="69942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2022/6/1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14824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7157562"/>
            <a:ext cx="4114800" cy="84499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913630"/>
            <a:ext cx="4114800" cy="6135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8002553"/>
            <a:ext cx="4114800" cy="12000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2022/6/1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57624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409478"/>
            <a:ext cx="6172200" cy="1704181"/>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85856"/>
            <a:ext cx="6172200" cy="674808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477143"/>
            <a:ext cx="1600200" cy="544391"/>
          </a:xfrm>
          <a:prstGeom prst="rect">
            <a:avLst/>
          </a:prstGeom>
        </p:spPr>
        <p:txBody>
          <a:bodyPr vert="horz" lIns="91440" tIns="45720" rIns="91440" bIns="45720" rtlCol="0" anchor="ctr"/>
          <a:lstStyle>
            <a:lvl1pPr algn="l">
              <a:defRPr sz="1200">
                <a:solidFill>
                  <a:schemeClr val="tx1">
                    <a:tint val="75000"/>
                  </a:schemeClr>
                </a:solidFill>
              </a:defRPr>
            </a:lvl1pPr>
          </a:lstStyle>
          <a:p>
            <a:fld id="{3754C07C-296C-4B79-97AA-54F7BE4BAED0}" type="datetimeFigureOut">
              <a:rPr kumimoji="1" lang="ja-JP" altLang="en-US" smtClean="0"/>
              <a:t>2022/6/1</a:t>
            </a:fld>
            <a:endParaRPr kumimoji="1" lang="ja-JP" altLang="en-US"/>
          </a:p>
        </p:txBody>
      </p:sp>
      <p:sp>
        <p:nvSpPr>
          <p:cNvPr id="5" name="フッター プレースホルダー 4"/>
          <p:cNvSpPr>
            <a:spLocks noGrp="1"/>
          </p:cNvSpPr>
          <p:nvPr>
            <p:ph type="ftr" sz="quarter" idx="3"/>
          </p:nvPr>
        </p:nvSpPr>
        <p:spPr>
          <a:xfrm>
            <a:off x="2343150" y="9477143"/>
            <a:ext cx="2171700" cy="54439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477143"/>
            <a:ext cx="1600200" cy="544391"/>
          </a:xfrm>
          <a:prstGeom prst="rect">
            <a:avLst/>
          </a:prstGeom>
        </p:spPr>
        <p:txBody>
          <a:bodyPr vert="horz" lIns="91440" tIns="45720" rIns="91440" bIns="45720" rtlCol="0" anchor="ctr"/>
          <a:lstStyle>
            <a:lvl1pPr algn="r">
              <a:defRPr sz="1200">
                <a:solidFill>
                  <a:schemeClr val="tx1">
                    <a:tint val="75000"/>
                  </a:schemeClr>
                </a:solidFill>
              </a:defRPr>
            </a:lvl1p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606794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medica-tradefair.com/" TargetMode="External"/><Relationship Id="rId4" Type="http://schemas.openxmlformats.org/officeDocument/2006/relationships/hyperlink" Target="https://medica.messe-dus.co.j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1889B2B-F6A1-8D23-EEFC-434B3243E700}"/>
              </a:ext>
            </a:extLst>
          </p:cNvPr>
          <p:cNvPicPr>
            <a:picLocks noChangeAspect="1"/>
          </p:cNvPicPr>
          <p:nvPr/>
        </p:nvPicPr>
        <p:blipFill>
          <a:blip r:embed="rId2"/>
          <a:stretch>
            <a:fillRect/>
          </a:stretch>
        </p:blipFill>
        <p:spPr>
          <a:xfrm>
            <a:off x="5013175" y="4012903"/>
            <a:ext cx="1511939" cy="1688738"/>
          </a:xfrm>
          <a:prstGeom prst="rect">
            <a:avLst/>
          </a:prstGeom>
        </p:spPr>
      </p:pic>
      <p:grpSp>
        <p:nvGrpSpPr>
          <p:cNvPr id="3" name="グループ化 2"/>
          <p:cNvGrpSpPr/>
          <p:nvPr/>
        </p:nvGrpSpPr>
        <p:grpSpPr>
          <a:xfrm>
            <a:off x="755036" y="148830"/>
            <a:ext cx="6051107" cy="994883"/>
            <a:chOff x="1359978" y="83551"/>
            <a:chExt cx="5213354" cy="608340"/>
          </a:xfrm>
        </p:grpSpPr>
        <p:sp>
          <p:nvSpPr>
            <p:cNvPr id="9" name="角丸四角形 8"/>
            <p:cNvSpPr/>
            <p:nvPr/>
          </p:nvSpPr>
          <p:spPr>
            <a:xfrm>
              <a:off x="1407550" y="83551"/>
              <a:ext cx="5134650" cy="608340"/>
            </a:xfrm>
            <a:prstGeom prst="roundRect">
              <a:avLst/>
            </a:prstGeom>
            <a:gradFill flip="none" rotWithShape="1">
              <a:gsLst>
                <a:gs pos="70000">
                  <a:srgbClr val="FFFFCC"/>
                </a:gs>
                <a:gs pos="30000">
                  <a:srgbClr val="FFFFCC"/>
                </a:gs>
                <a:gs pos="0">
                  <a:srgbClr val="FFFF99"/>
                </a:gs>
                <a:gs pos="50000">
                  <a:srgbClr val="FFFFCC"/>
                </a:gs>
                <a:gs pos="100000">
                  <a:srgbClr val="FFFF99"/>
                </a:gs>
              </a:gsLst>
              <a:path path="circle">
                <a:fillToRect l="100000" t="100000"/>
              </a:path>
              <a:tileRect r="-100000" b="-100000"/>
            </a:gradFill>
            <a:ln w="317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libri"/>
                <a:ea typeface="ＭＳ Ｐゴシック" panose="020B0600070205080204" pitchFamily="50" charset="-128"/>
              </a:endParaRPr>
            </a:p>
          </p:txBody>
        </p:sp>
        <p:sp>
          <p:nvSpPr>
            <p:cNvPr id="10" name="正方形/長方形 9"/>
            <p:cNvSpPr/>
            <p:nvPr/>
          </p:nvSpPr>
          <p:spPr>
            <a:xfrm>
              <a:off x="1359978" y="135561"/>
              <a:ext cx="5213354" cy="526948"/>
            </a:xfrm>
            <a:prstGeom prst="rect">
              <a:avLst/>
            </a:prstGeom>
            <a:ln>
              <a:noFill/>
            </a:ln>
          </p:spPr>
          <p:txBody>
            <a:bodyPr wrap="square">
              <a:spAutoFit/>
            </a:bodyPr>
            <a:lstStyle/>
            <a:p>
              <a:pPr algn="ctr"/>
              <a:r>
                <a:rPr lang="ja-JP" altLang="en-US"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ドイツ・デュッセルドルフ医療機器展示会（</a:t>
              </a:r>
              <a:r>
                <a:rPr lang="en-US" altLang="ja-JP"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MEDICA</a:t>
              </a:r>
              <a:r>
                <a:rPr lang="ja-JP" altLang="en-US"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2022</a:t>
              </a:r>
              <a:r>
                <a:rPr lang="ja-JP" altLang="en-US"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en-US" altLang="ja-JP"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メドテックファルマパビリオン（ドイツ医療クラスター）内</a:t>
              </a:r>
              <a:endParaRPr lang="en-US" altLang="ja-JP"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さいたまブース参加企業募集のご案内</a:t>
              </a:r>
              <a:endParaRPr lang="en-US" altLang="ja-JP"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sp>
        <p:nvSpPr>
          <p:cNvPr id="38" name="Rectangle 53"/>
          <p:cNvSpPr>
            <a:spLocks noChangeArrowheads="1"/>
          </p:cNvSpPr>
          <p:nvPr/>
        </p:nvSpPr>
        <p:spPr bwMode="auto">
          <a:xfrm>
            <a:off x="46456" y="1180718"/>
            <a:ext cx="6802815"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bg2"/>
              </a:buClr>
              <a:buSzPct val="70000"/>
              <a:buFont typeface="Wingdings" pitchFamily="2" charset="2"/>
              <a:buChar char="l"/>
              <a:defRPr kumimoji="1" sz="3200">
                <a:solidFill>
                  <a:schemeClr val="tx1"/>
                </a:solidFill>
                <a:latin typeface="Arial" charset="0"/>
                <a:ea typeface="ＭＳ Ｐゴシック" charset="-128"/>
              </a:defRPr>
            </a:lvl1pPr>
            <a:lvl2pPr marL="742950" indent="-285750" eaLnBrk="0" hangingPunct="0">
              <a:spcBef>
                <a:spcPct val="20000"/>
              </a:spcBef>
              <a:buClr>
                <a:schemeClr val="accent1"/>
              </a:buClr>
              <a:buSzPct val="150000"/>
              <a:buChar char="•"/>
              <a:defRPr kumimoji="1" sz="2600">
                <a:solidFill>
                  <a:schemeClr val="tx1"/>
                </a:solidFill>
                <a:latin typeface="Arial" charset="0"/>
                <a:ea typeface="ＭＳ Ｐゴシック" charset="-128"/>
              </a:defRPr>
            </a:lvl2pPr>
            <a:lvl3pPr marL="1143000" indent="-228600" eaLnBrk="0" hangingPunct="0">
              <a:spcBef>
                <a:spcPct val="20000"/>
              </a:spcBef>
              <a:buClr>
                <a:schemeClr val="tx1"/>
              </a:buClr>
              <a:buSzPct val="150000"/>
              <a:buChar char="•"/>
              <a:defRPr kumimoji="1" sz="2300">
                <a:solidFill>
                  <a:schemeClr val="tx1"/>
                </a:solidFill>
                <a:latin typeface="Arial" charset="0"/>
                <a:ea typeface="ＭＳ Ｐゴシック" charset="-128"/>
              </a:defRPr>
            </a:lvl3pPr>
            <a:lvl4pPr marL="1600200" indent="-228600" eaLnBrk="0" hangingPunct="0">
              <a:spcBef>
                <a:spcPct val="20000"/>
              </a:spcBef>
              <a:buClr>
                <a:schemeClr val="tx2"/>
              </a:buClr>
              <a:buSzPct val="150000"/>
              <a:buChar char="•"/>
              <a:defRPr kumimoji="1" sz="2100">
                <a:solidFill>
                  <a:schemeClr val="tx1"/>
                </a:solidFill>
                <a:latin typeface="Arial" charset="0"/>
                <a:ea typeface="ＭＳ Ｐゴシック" charset="-128"/>
              </a:defRPr>
            </a:lvl4pPr>
            <a:lvl5pPr marL="2057400" indent="-228600" eaLnBrk="0" hangingPunct="0">
              <a:spcBef>
                <a:spcPct val="20000"/>
              </a:spcBef>
              <a:buClr>
                <a:schemeClr val="folHlink"/>
              </a:buClr>
              <a:buSzPct val="150000"/>
              <a:buChar char="•"/>
              <a:defRPr kumimoji="1" sz="21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150000"/>
              <a:buChar char="•"/>
              <a:defRPr kumimoji="1" sz="21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150000"/>
              <a:buChar char="•"/>
              <a:defRPr kumimoji="1" sz="21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150000"/>
              <a:buChar char="•"/>
              <a:defRPr kumimoji="1" sz="21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150000"/>
              <a:buChar char="•"/>
              <a:defRPr kumimoji="1" sz="2100">
                <a:solidFill>
                  <a:schemeClr val="tx1"/>
                </a:solidFill>
                <a:latin typeface="Arial" charset="0"/>
                <a:ea typeface="ＭＳ Ｐゴシック" charset="-128"/>
              </a:defRPr>
            </a:lvl9pPr>
          </a:lstStyle>
          <a:p>
            <a:pPr>
              <a:spcBef>
                <a:spcPct val="0"/>
              </a:spcBef>
              <a:buClrTx/>
              <a:buSzTx/>
              <a:buNone/>
            </a:pPr>
            <a:r>
              <a:rPr lang="ja-JP" altLang="en-US" sz="1500" dirty="0">
                <a:solidFill>
                  <a:prstClr val="black"/>
                </a:solidFill>
                <a:latin typeface="メイリオ" panose="020B0604030504040204" pitchFamily="50" charset="-128"/>
                <a:ea typeface="メイリオ" panose="020B0604030504040204" pitchFamily="50" charset="-128"/>
                <a:cs typeface="Arial" charset="0"/>
              </a:rPr>
              <a:t>さいたま市産業創造財団では、令和</a:t>
            </a:r>
            <a:r>
              <a:rPr lang="en-US" altLang="ja-JP" sz="1500" dirty="0">
                <a:solidFill>
                  <a:prstClr val="black"/>
                </a:solidFill>
                <a:latin typeface="メイリオ" panose="020B0604030504040204" pitchFamily="50" charset="-128"/>
                <a:ea typeface="メイリオ" panose="020B0604030504040204" pitchFamily="50" charset="-128"/>
                <a:cs typeface="Arial" charset="0"/>
              </a:rPr>
              <a:t>4</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年</a:t>
            </a:r>
            <a:r>
              <a:rPr lang="en-US" altLang="ja-JP" sz="1500" dirty="0">
                <a:solidFill>
                  <a:prstClr val="black"/>
                </a:solidFill>
                <a:latin typeface="メイリオ" panose="020B0604030504040204" pitchFamily="50" charset="-128"/>
                <a:ea typeface="メイリオ" panose="020B0604030504040204" pitchFamily="50" charset="-128"/>
                <a:cs typeface="Arial" charset="0"/>
              </a:rPr>
              <a:t>11</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月</a:t>
            </a:r>
            <a:r>
              <a:rPr lang="en-US" altLang="ja-JP" sz="1500" dirty="0">
                <a:solidFill>
                  <a:prstClr val="black"/>
                </a:solidFill>
                <a:latin typeface="メイリオ" panose="020B0604030504040204" pitchFamily="50" charset="-128"/>
                <a:ea typeface="メイリオ" panose="020B0604030504040204" pitchFamily="50" charset="-128"/>
                <a:cs typeface="Arial" charset="0"/>
              </a:rPr>
              <a:t>14</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日（月）～</a:t>
            </a:r>
            <a:r>
              <a:rPr lang="en-US" altLang="ja-JP" sz="1500" dirty="0">
                <a:solidFill>
                  <a:prstClr val="black"/>
                </a:solidFill>
                <a:latin typeface="メイリオ" panose="020B0604030504040204" pitchFamily="50" charset="-128"/>
                <a:ea typeface="メイリオ" panose="020B0604030504040204" pitchFamily="50" charset="-128"/>
                <a:cs typeface="Arial" charset="0"/>
              </a:rPr>
              <a:t>17</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日（木）、</a:t>
            </a:r>
            <a:endParaRPr lang="en-US" altLang="ja-JP" sz="1500" dirty="0">
              <a:solidFill>
                <a:prstClr val="black"/>
              </a:solidFill>
              <a:latin typeface="メイリオ" panose="020B0604030504040204" pitchFamily="50" charset="-128"/>
              <a:ea typeface="メイリオ" panose="020B0604030504040204" pitchFamily="50" charset="-128"/>
              <a:cs typeface="Arial" charset="0"/>
            </a:endParaRPr>
          </a:p>
          <a:p>
            <a:pPr>
              <a:spcBef>
                <a:spcPct val="0"/>
              </a:spcBef>
              <a:buClrTx/>
              <a:buSzTx/>
              <a:buNone/>
            </a:pPr>
            <a:r>
              <a:rPr lang="ja-JP" altLang="en-US" sz="1500" dirty="0">
                <a:solidFill>
                  <a:prstClr val="black"/>
                </a:solidFill>
                <a:latin typeface="メイリオ" panose="020B0604030504040204" pitchFamily="50" charset="-128"/>
                <a:ea typeface="メイリオ" panose="020B0604030504040204" pitchFamily="50" charset="-128"/>
                <a:cs typeface="Arial" charset="0"/>
              </a:rPr>
              <a:t>ドイツ・デュッセルドルフで開催される</a:t>
            </a:r>
            <a:r>
              <a:rPr lang="ja-JP" altLang="en-US" sz="1500" b="1" dirty="0">
                <a:solidFill>
                  <a:prstClr val="black"/>
                </a:solidFill>
                <a:latin typeface="メイリオ" panose="020B0604030504040204" pitchFamily="50" charset="-128"/>
                <a:ea typeface="メイリオ" panose="020B0604030504040204" pitchFamily="50" charset="-128"/>
                <a:cs typeface="Arial" charset="0"/>
              </a:rPr>
              <a:t>「</a:t>
            </a:r>
            <a:r>
              <a:rPr lang="en-US" altLang="zh-TW" sz="1500" b="1" dirty="0">
                <a:solidFill>
                  <a:prstClr val="black"/>
                </a:solidFill>
                <a:latin typeface="メイリオ" panose="020B0604030504040204" pitchFamily="50" charset="-128"/>
                <a:ea typeface="メイリオ" panose="020B0604030504040204" pitchFamily="50" charset="-128"/>
                <a:cs typeface="Arial" charset="0"/>
              </a:rPr>
              <a:t>MEDICA</a:t>
            </a:r>
            <a:r>
              <a:rPr lang="en-US" altLang="ja-JP" sz="1500" b="1" dirty="0">
                <a:solidFill>
                  <a:prstClr val="black"/>
                </a:solidFill>
                <a:latin typeface="メイリオ" panose="020B0604030504040204" pitchFamily="50" charset="-128"/>
                <a:ea typeface="メイリオ" panose="020B0604030504040204" pitchFamily="50" charset="-128"/>
                <a:cs typeface="Arial" charset="0"/>
              </a:rPr>
              <a:t>2022(</a:t>
            </a:r>
            <a:r>
              <a:rPr lang="ja-JP" altLang="en-US" sz="1500" b="1" dirty="0">
                <a:solidFill>
                  <a:prstClr val="black"/>
                </a:solidFill>
                <a:latin typeface="メイリオ" panose="020B0604030504040204" pitchFamily="50" charset="-128"/>
                <a:ea typeface="メイリオ" panose="020B0604030504040204" pitchFamily="50" charset="-128"/>
                <a:cs typeface="Arial" charset="0"/>
              </a:rPr>
              <a:t>国際</a:t>
            </a:r>
            <a:r>
              <a:rPr lang="zh-TW" altLang="en-US" sz="1500" b="1" dirty="0">
                <a:solidFill>
                  <a:prstClr val="black"/>
                </a:solidFill>
                <a:latin typeface="メイリオ" panose="020B0604030504040204" pitchFamily="50" charset="-128"/>
                <a:ea typeface="メイリオ" panose="020B0604030504040204" pitchFamily="50" charset="-128"/>
                <a:cs typeface="Arial" charset="0"/>
              </a:rPr>
              <a:t>医療機器</a:t>
            </a:r>
            <a:r>
              <a:rPr lang="ja-JP" altLang="en-US" sz="1500" b="1" dirty="0">
                <a:solidFill>
                  <a:prstClr val="black"/>
                </a:solidFill>
                <a:latin typeface="メイリオ" panose="020B0604030504040204" pitchFamily="50" charset="-128"/>
                <a:ea typeface="メイリオ" panose="020B0604030504040204" pitchFamily="50" charset="-128"/>
                <a:cs typeface="Arial" charset="0"/>
              </a:rPr>
              <a:t>展示会</a:t>
            </a:r>
            <a:r>
              <a:rPr lang="en-US" altLang="ja-JP" sz="1500" b="1" dirty="0">
                <a:solidFill>
                  <a:prstClr val="black"/>
                </a:solidFill>
                <a:latin typeface="メイリオ" panose="020B0604030504040204" pitchFamily="50" charset="-128"/>
                <a:ea typeface="メイリオ" panose="020B0604030504040204" pitchFamily="50" charset="-128"/>
                <a:cs typeface="Arial" charset="0"/>
              </a:rPr>
              <a:t>)</a:t>
            </a:r>
            <a:r>
              <a:rPr lang="ja-JP" altLang="en-US" sz="1500" b="1" dirty="0">
                <a:solidFill>
                  <a:prstClr val="black"/>
                </a:solidFill>
                <a:latin typeface="メイリオ" panose="020B0604030504040204" pitchFamily="50" charset="-128"/>
                <a:ea typeface="メイリオ" panose="020B0604030504040204" pitchFamily="50" charset="-128"/>
                <a:cs typeface="Arial" charset="0"/>
              </a:rPr>
              <a:t>」</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メドテックファルマ・パビリオン内にさいたまブースを出展します。</a:t>
            </a:r>
            <a:endParaRPr lang="en-US" altLang="ja-JP" sz="1500" dirty="0">
              <a:solidFill>
                <a:prstClr val="black"/>
              </a:solidFill>
              <a:latin typeface="メイリオ" panose="020B0604030504040204" pitchFamily="50" charset="-128"/>
              <a:ea typeface="メイリオ" panose="020B0604030504040204" pitchFamily="50" charset="-128"/>
              <a:cs typeface="Arial" charset="0"/>
            </a:endParaRPr>
          </a:p>
          <a:p>
            <a:pPr>
              <a:spcBef>
                <a:spcPct val="0"/>
              </a:spcBef>
              <a:buClrTx/>
              <a:buSzTx/>
              <a:buNone/>
            </a:pPr>
            <a:r>
              <a:rPr lang="ja-JP" altLang="en-US" sz="1500" dirty="0">
                <a:solidFill>
                  <a:prstClr val="black"/>
                </a:solidFill>
                <a:latin typeface="メイリオ" panose="020B0604030504040204" pitchFamily="50" charset="-128"/>
                <a:ea typeface="メイリオ" panose="020B0604030504040204" pitchFamily="50" charset="-128"/>
                <a:cs typeface="Arial" charset="0"/>
              </a:rPr>
              <a:t>つきましては、海外販路拡大・知名度向上等を目指す出展企業を募集しますので、ぜひご応募ください。</a:t>
            </a:r>
            <a:endParaRPr lang="en-US" altLang="ja-JP" sz="1500" dirty="0">
              <a:solidFill>
                <a:prstClr val="black"/>
              </a:solidFill>
              <a:latin typeface="メイリオ" panose="020B0604030504040204" pitchFamily="50" charset="-128"/>
              <a:ea typeface="メイリオ" panose="020B0604030504040204" pitchFamily="50" charset="-128"/>
              <a:cs typeface="Arial" charset="0"/>
            </a:endParaRPr>
          </a:p>
          <a:p>
            <a:pPr>
              <a:spcBef>
                <a:spcPct val="0"/>
              </a:spcBef>
              <a:buClrTx/>
              <a:buSzTx/>
              <a:buNone/>
            </a:pPr>
            <a:r>
              <a:rPr lang="ja-JP" altLang="en-US" sz="1500" kern="0" dirty="0">
                <a:effectLst/>
                <a:latin typeface="メイリオ" panose="020B0604030504040204" pitchFamily="50" charset="-128"/>
                <a:ea typeface="メイリオ" panose="020B0604030504040204" pitchFamily="50" charset="-128"/>
                <a:cs typeface="Times New Roman" panose="02020603050405020304" pitchFamily="18" charset="0"/>
              </a:rPr>
              <a:t>現時点では</a:t>
            </a:r>
            <a:r>
              <a:rPr lang="en-US" altLang="ja-JP" sz="1500" kern="0" dirty="0">
                <a:effectLst/>
                <a:latin typeface="メイリオ" panose="020B0604030504040204" pitchFamily="50" charset="-128"/>
                <a:ea typeface="メイリオ" panose="020B0604030504040204" pitchFamily="50" charset="-128"/>
                <a:cs typeface="Times New Roman" panose="02020603050405020304" pitchFamily="18" charset="0"/>
              </a:rPr>
              <a:t>COVID-19</a:t>
            </a:r>
            <a:r>
              <a:rPr lang="ja-JP" altLang="en-US" sz="1500" kern="0" dirty="0">
                <a:effectLst/>
                <a:latin typeface="メイリオ" panose="020B0604030504040204" pitchFamily="50" charset="-128"/>
                <a:ea typeface="メイリオ" panose="020B0604030504040204" pitchFamily="50" charset="-128"/>
                <a:cs typeface="Times New Roman" panose="02020603050405020304" pitchFamily="18" charset="0"/>
              </a:rPr>
              <a:t>等</a:t>
            </a:r>
            <a:r>
              <a:rPr lang="ja-JP" altLang="ja-JP" sz="1500" kern="0" dirty="0">
                <a:effectLst/>
                <a:latin typeface="メイリオ" panose="020B0604030504040204" pitchFamily="50" charset="-128"/>
                <a:ea typeface="メイリオ" panose="020B0604030504040204" pitchFamily="50" charset="-128"/>
                <a:cs typeface="Times New Roman" panose="02020603050405020304" pitchFamily="18" charset="0"/>
              </a:rPr>
              <a:t>の影響を考慮し、</a:t>
            </a:r>
            <a:r>
              <a:rPr lang="ja-JP" altLang="en-US" sz="1500" kern="0" dirty="0">
                <a:effectLst/>
                <a:latin typeface="メイリオ" panose="020B0604030504040204" pitchFamily="50" charset="-128"/>
                <a:ea typeface="メイリオ" panose="020B0604030504040204" pitchFamily="50" charset="-128"/>
                <a:cs typeface="Times New Roman" panose="02020603050405020304" pitchFamily="18" charset="0"/>
              </a:rPr>
              <a:t>ドイツ</a:t>
            </a:r>
            <a:r>
              <a:rPr lang="ja-JP" altLang="ja-JP" sz="1500" kern="0" dirty="0">
                <a:effectLst/>
                <a:latin typeface="メイリオ" panose="020B0604030504040204" pitchFamily="50" charset="-128"/>
                <a:ea typeface="メイリオ" panose="020B0604030504040204" pitchFamily="50" charset="-128"/>
                <a:cs typeface="Times New Roman" panose="02020603050405020304" pitchFamily="18" charset="0"/>
              </a:rPr>
              <a:t>現地パートナー</a:t>
            </a:r>
            <a:r>
              <a:rPr lang="ja-JP" altLang="ja-JP" sz="1400" kern="0" dirty="0">
                <a:effectLst/>
                <a:latin typeface="メイリオ" panose="020B0604030504040204" pitchFamily="50" charset="-128"/>
                <a:ea typeface="メイリオ" panose="020B0604030504040204" pitchFamily="50" charset="-128"/>
                <a:cs typeface="Times New Roman" panose="02020603050405020304" pitchFamily="18" charset="0"/>
              </a:rPr>
              <a:t>が出展</a:t>
            </a:r>
            <a:r>
              <a:rPr lang="ja-JP" altLang="en-US" sz="1400" kern="0" dirty="0">
                <a:effectLst/>
                <a:latin typeface="メイリオ" panose="020B0604030504040204" pitchFamily="50" charset="-128"/>
                <a:ea typeface="メイリオ" panose="020B0604030504040204" pitchFamily="50" charset="-128"/>
                <a:cs typeface="Times New Roman" panose="02020603050405020304" pitchFamily="18" charset="0"/>
              </a:rPr>
              <a:t>企業の営業代行（出展者は訪独不要）する出展形式も想定しています。</a:t>
            </a:r>
            <a:endParaRPr lang="en-US" altLang="ja-JP" sz="1400" dirty="0">
              <a:solidFill>
                <a:prstClr val="black"/>
              </a:solidFill>
              <a:latin typeface="メイリオ" panose="020B0604030504040204" pitchFamily="50" charset="-128"/>
              <a:ea typeface="メイリオ" panose="020B0604030504040204" pitchFamily="50" charset="-128"/>
              <a:cs typeface="Arial" charset="0"/>
            </a:endParaRPr>
          </a:p>
          <a:p>
            <a:pPr>
              <a:spcBef>
                <a:spcPct val="0"/>
              </a:spcBef>
              <a:buClrTx/>
              <a:buSzTx/>
              <a:buNone/>
            </a:pP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Arial" charset="0"/>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01" y="378890"/>
            <a:ext cx="686060" cy="686060"/>
          </a:xfrm>
          <a:prstGeom prst="rect">
            <a:avLst/>
          </a:prstGeom>
          <a:ln>
            <a:solidFill>
              <a:schemeClr val="tx1">
                <a:lumMod val="50000"/>
                <a:lumOff val="50000"/>
              </a:schemeClr>
            </a:solidFill>
          </a:ln>
        </p:spPr>
      </p:pic>
      <p:sp>
        <p:nvSpPr>
          <p:cNvPr id="17" name="テキスト ボックス 16"/>
          <p:cNvSpPr txBox="1"/>
          <p:nvPr/>
        </p:nvSpPr>
        <p:spPr>
          <a:xfrm>
            <a:off x="2496881" y="5544592"/>
            <a:ext cx="2729491" cy="215444"/>
          </a:xfrm>
          <a:prstGeom prst="rect">
            <a:avLst/>
          </a:prstGeom>
          <a:noFill/>
        </p:spPr>
        <p:txBody>
          <a:bodyPr wrap="square" rtlCol="0">
            <a:spAutoFit/>
          </a:bodyPr>
          <a:lstStyle/>
          <a:p>
            <a:pPr algn="ctr"/>
            <a:r>
              <a:rPr lang="ja-JP" altLang="en-US" sz="750" b="1" dirty="0">
                <a:latin typeface="メイリオ" panose="020B0604030504040204" pitchFamily="50" charset="-128"/>
                <a:ea typeface="メイリオ" panose="020B0604030504040204" pitchFamily="50" charset="-128"/>
              </a:rPr>
              <a:t>＜メドテックファルマパビリオン内さいたまブース＞</a:t>
            </a:r>
            <a:endParaRPr kumimoji="1" lang="ja-JP" altLang="en-US" sz="75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09867DC-0475-0DA2-8A24-CF6B23A5A4B6}"/>
              </a:ext>
            </a:extLst>
          </p:cNvPr>
          <p:cNvSpPr txBox="1"/>
          <p:nvPr/>
        </p:nvSpPr>
        <p:spPr>
          <a:xfrm>
            <a:off x="72255" y="5724135"/>
            <a:ext cx="6751355" cy="1223412"/>
          </a:xfrm>
          <a:prstGeom prst="rect">
            <a:avLst/>
          </a:prstGeom>
          <a:solidFill>
            <a:srgbClr val="FFFFCC"/>
          </a:solid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◆参加条件</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１）さいたま市又は埼玉県内に事業所がある中小企業又は大企業</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２）海外マーケットにおいて製品の特長（性能・品質・デザイン等）が評価され、信頼を得て評価されることで、同種又は類似の他商品と比較して一定の競争優位性（価格優位性、高いロイヤルティ等）を確保することにより、相場より高値での取引や長期にわたる安定した取引の実現可能性を高めることが期待されること</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３）ドイツ医療機器企業や関係機関との連携、ブランド発信・地域への波及効果が期待されること</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４）弊財団が実施する本展示会に係る簡易アンケート調査への協力</a:t>
            </a:r>
            <a:endParaRPr lang="en-US" altLang="ja-JP" sz="1050" dirty="0">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F527016E-C3E3-4037-408B-07A0A03657CD}"/>
              </a:ext>
            </a:extLst>
          </p:cNvPr>
          <p:cNvSpPr/>
          <p:nvPr/>
        </p:nvSpPr>
        <p:spPr>
          <a:xfrm>
            <a:off x="662041" y="7240509"/>
            <a:ext cx="6183754" cy="720197"/>
          </a:xfrm>
          <a:prstGeom prst="rect">
            <a:avLst/>
          </a:prstGeom>
        </p:spPr>
        <p:txBody>
          <a:bodyPr wrap="square">
            <a:spAutoFit/>
          </a:bodyPr>
          <a:lstStyle/>
          <a:p>
            <a:pPr lvl="0">
              <a:spcBef>
                <a:spcPct val="20000"/>
              </a:spcBef>
            </a:pPr>
            <a:r>
              <a:rPr lang="ja-JP" altLang="en-US" sz="1200" b="1" dirty="0">
                <a:solidFill>
                  <a:srgbClr val="FF0000"/>
                </a:solidFill>
                <a:latin typeface="メイリオ" panose="020B0604030504040204" pitchFamily="50" charset="-128"/>
                <a:ea typeface="メイリオ" panose="020B0604030504040204" pitchFamily="50" charset="-128"/>
              </a:rPr>
              <a:t>◆参加費　</a:t>
            </a:r>
            <a:endParaRPr lang="en-US" altLang="ja-JP" sz="1200" b="1"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1200" b="1" dirty="0">
                <a:solidFill>
                  <a:srgbClr val="FF0000"/>
                </a:solidFill>
                <a:latin typeface="メイリオ" panose="020B0604030504040204" pitchFamily="50" charset="-128"/>
                <a:ea typeface="メイリオ" panose="020B0604030504040204" pitchFamily="50" charset="-128"/>
              </a:rPr>
              <a:t>　＜市内企業＞ドイツ展示会に：初出展：</a:t>
            </a:r>
            <a:r>
              <a:rPr lang="en-US" altLang="ja-JP" sz="1200" b="1" u="sng" dirty="0">
                <a:solidFill>
                  <a:srgbClr val="FF0000"/>
                </a:solidFill>
                <a:latin typeface="メイリオ" panose="020B0604030504040204" pitchFamily="50" charset="-128"/>
                <a:ea typeface="メイリオ" panose="020B0604030504040204" pitchFamily="50" charset="-128"/>
              </a:rPr>
              <a:t>20</a:t>
            </a:r>
            <a:r>
              <a:rPr lang="ja-JP" altLang="en-US" sz="1200" b="1" u="sng" dirty="0">
                <a:solidFill>
                  <a:srgbClr val="FF0000"/>
                </a:solidFill>
                <a:latin typeface="メイリオ" panose="020B0604030504040204" pitchFamily="50" charset="-128"/>
                <a:ea typeface="メイリオ" panose="020B0604030504040204" pitchFamily="50" charset="-128"/>
              </a:rPr>
              <a:t>万円</a:t>
            </a:r>
            <a:r>
              <a:rPr lang="en-US" altLang="ja-JP" sz="1200" b="1" dirty="0">
                <a:solidFill>
                  <a:srgbClr val="FF0000"/>
                </a:solidFill>
                <a:latin typeface="メイリオ" panose="020B0604030504040204" pitchFamily="50" charset="-128"/>
                <a:ea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rPr>
              <a:t> </a:t>
            </a:r>
            <a:r>
              <a:rPr lang="en-US" altLang="ja-JP" sz="1200" b="1" dirty="0">
                <a:solidFill>
                  <a:srgbClr val="FF0000"/>
                </a:solidFill>
                <a:latin typeface="メイリオ" panose="020B0604030504040204" pitchFamily="50" charset="-128"/>
                <a:ea typeface="メイリオ" panose="020B0604030504040204" pitchFamily="50" charset="-128"/>
              </a:rPr>
              <a:t>2</a:t>
            </a:r>
            <a:r>
              <a:rPr lang="ja-JP" altLang="en-US" sz="1200" b="1" dirty="0">
                <a:solidFill>
                  <a:srgbClr val="FF0000"/>
                </a:solidFill>
                <a:latin typeface="メイリオ" panose="020B0604030504040204" pitchFamily="50" charset="-128"/>
                <a:ea typeface="メイリオ" panose="020B0604030504040204" pitchFamily="50" charset="-128"/>
              </a:rPr>
              <a:t>回目以上：</a:t>
            </a:r>
            <a:r>
              <a:rPr lang="en-US" altLang="ja-JP" sz="1200" b="1" u="sng" dirty="0">
                <a:solidFill>
                  <a:srgbClr val="FF0000"/>
                </a:solidFill>
                <a:latin typeface="メイリオ" panose="020B0604030504040204" pitchFamily="50" charset="-128"/>
                <a:ea typeface="メイリオ" panose="020B0604030504040204" pitchFamily="50" charset="-128"/>
              </a:rPr>
              <a:t>25</a:t>
            </a:r>
            <a:r>
              <a:rPr lang="ja-JP" altLang="en-US" sz="1200" b="1" u="sng" dirty="0">
                <a:solidFill>
                  <a:srgbClr val="FF0000"/>
                </a:solidFill>
                <a:latin typeface="メイリオ" panose="020B0604030504040204" pitchFamily="50" charset="-128"/>
                <a:ea typeface="メイリオ" panose="020B0604030504040204" pitchFamily="50" charset="-128"/>
              </a:rPr>
              <a:t>万円　　　</a:t>
            </a:r>
            <a:endParaRPr lang="en-US" altLang="ja-JP" sz="1200" b="1" u="sng"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1200" b="1" dirty="0">
                <a:solidFill>
                  <a:srgbClr val="FF0000"/>
                </a:solidFill>
                <a:latin typeface="メイリオ" panose="020B0604030504040204" pitchFamily="50" charset="-128"/>
                <a:ea typeface="メイリオ" panose="020B0604030504040204" pitchFamily="50" charset="-128"/>
              </a:rPr>
              <a:t>　＜市外企業＞ドイツ展示会に：初出展：</a:t>
            </a:r>
            <a:r>
              <a:rPr lang="en-US" altLang="ja-JP" sz="1200" b="1" u="sng" dirty="0">
                <a:solidFill>
                  <a:srgbClr val="FF0000"/>
                </a:solidFill>
                <a:latin typeface="メイリオ" panose="020B0604030504040204" pitchFamily="50" charset="-128"/>
                <a:ea typeface="メイリオ" panose="020B0604030504040204" pitchFamily="50" charset="-128"/>
              </a:rPr>
              <a:t>30</a:t>
            </a:r>
            <a:r>
              <a:rPr lang="ja-JP" altLang="en-US" sz="1200" b="1" u="sng" dirty="0">
                <a:solidFill>
                  <a:srgbClr val="FF0000"/>
                </a:solidFill>
                <a:latin typeface="メイリオ" panose="020B0604030504040204" pitchFamily="50" charset="-128"/>
                <a:ea typeface="メイリオ" panose="020B0604030504040204" pitchFamily="50" charset="-128"/>
              </a:rPr>
              <a:t>万円</a:t>
            </a:r>
            <a:r>
              <a:rPr lang="en-US" altLang="ja-JP" sz="1200" b="1" dirty="0">
                <a:solidFill>
                  <a:srgbClr val="FF0000"/>
                </a:solidFill>
                <a:latin typeface="メイリオ" panose="020B0604030504040204" pitchFamily="50" charset="-128"/>
                <a:ea typeface="メイリオ" panose="020B0604030504040204" pitchFamily="50" charset="-128"/>
              </a:rPr>
              <a:t>  2</a:t>
            </a:r>
            <a:r>
              <a:rPr lang="ja-JP" altLang="en-US" sz="1200" b="1" dirty="0">
                <a:solidFill>
                  <a:srgbClr val="FF0000"/>
                </a:solidFill>
                <a:latin typeface="メイリオ" panose="020B0604030504040204" pitchFamily="50" charset="-128"/>
                <a:ea typeface="メイリオ" panose="020B0604030504040204" pitchFamily="50" charset="-128"/>
              </a:rPr>
              <a:t>回目以上：</a:t>
            </a:r>
            <a:r>
              <a:rPr lang="en-US" altLang="ja-JP" sz="1200" b="1" u="sng" dirty="0">
                <a:solidFill>
                  <a:srgbClr val="FF0000"/>
                </a:solidFill>
                <a:latin typeface="メイリオ" panose="020B0604030504040204" pitchFamily="50" charset="-128"/>
                <a:ea typeface="メイリオ" panose="020B0604030504040204" pitchFamily="50" charset="-128"/>
              </a:rPr>
              <a:t>35</a:t>
            </a:r>
            <a:r>
              <a:rPr lang="ja-JP" altLang="en-US" sz="1200" b="1" u="sng" dirty="0">
                <a:solidFill>
                  <a:srgbClr val="FF0000"/>
                </a:solidFill>
                <a:latin typeface="メイリオ" panose="020B0604030504040204" pitchFamily="50" charset="-128"/>
                <a:ea typeface="メイリオ" panose="020B0604030504040204" pitchFamily="50" charset="-128"/>
              </a:rPr>
              <a:t>万円</a:t>
            </a:r>
            <a:endParaRPr lang="en-US" altLang="ja-JP" sz="120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id="{B6959E14-89FB-9BA0-BD12-729CF59AFDBD}"/>
              </a:ext>
            </a:extLst>
          </p:cNvPr>
          <p:cNvSpPr txBox="1"/>
          <p:nvPr/>
        </p:nvSpPr>
        <p:spPr>
          <a:xfrm>
            <a:off x="153568" y="6926440"/>
            <a:ext cx="6586799" cy="400110"/>
          </a:xfrm>
          <a:prstGeom prst="rect">
            <a:avLst/>
          </a:prstGeom>
          <a:noFill/>
        </p:spPr>
        <p:txBody>
          <a:bodyPr wrap="square" rtlCol="0">
            <a:spAutoFit/>
          </a:bodyPr>
          <a:lstStyle/>
          <a:p>
            <a:r>
              <a:rPr lang="en-US" altLang="ja-JP" sz="1000" dirty="0">
                <a:solidFill>
                  <a:srgbClr val="FF0000"/>
                </a:solidFill>
                <a:latin typeface="メイリオ" panose="020B0604030504040204" pitchFamily="50" charset="-128"/>
                <a:ea typeface="メイリオ" panose="020B0604030504040204" pitchFamily="50" charset="-128"/>
              </a:rPr>
              <a:t>※</a:t>
            </a:r>
            <a:r>
              <a:rPr lang="ja-JP" altLang="en-US" sz="1000" dirty="0">
                <a:solidFill>
                  <a:srgbClr val="FF0000"/>
                </a:solidFill>
                <a:latin typeface="メイリオ" panose="020B0604030504040204" pitchFamily="50" charset="-128"/>
                <a:ea typeface="メイリオ" panose="020B0604030504040204" pitchFamily="50" charset="-128"/>
              </a:rPr>
              <a:t>通訳</a:t>
            </a:r>
            <a:r>
              <a:rPr lang="en-US" altLang="ja-JP" sz="1000" dirty="0">
                <a:solidFill>
                  <a:srgbClr val="FF0000"/>
                </a:solidFill>
                <a:latin typeface="メイリオ" panose="020B0604030504040204" pitchFamily="50" charset="-128"/>
                <a:ea typeface="メイリオ" panose="020B0604030504040204" pitchFamily="50" charset="-128"/>
              </a:rPr>
              <a:t>(</a:t>
            </a:r>
            <a:r>
              <a:rPr lang="ja-JP" altLang="en-US" sz="1000" dirty="0">
                <a:solidFill>
                  <a:srgbClr val="FF0000"/>
                </a:solidFill>
                <a:latin typeface="メイリオ" panose="020B0604030504040204" pitchFamily="50" charset="-128"/>
                <a:ea typeface="メイリオ" panose="020B0604030504040204" pitchFamily="50" charset="-128"/>
              </a:rPr>
              <a:t>営業代行</a:t>
            </a:r>
            <a:r>
              <a:rPr lang="en-US" altLang="ja-JP" sz="1000" dirty="0">
                <a:solidFill>
                  <a:srgbClr val="FF0000"/>
                </a:solidFill>
                <a:latin typeface="メイリオ" panose="020B0604030504040204" pitchFamily="50" charset="-128"/>
                <a:ea typeface="メイリオ" panose="020B0604030504040204" pitchFamily="50" charset="-128"/>
              </a:rPr>
              <a:t>)</a:t>
            </a:r>
            <a:r>
              <a:rPr lang="ja-JP" altLang="en-US" sz="1000" dirty="0">
                <a:solidFill>
                  <a:srgbClr val="FF0000"/>
                </a:solidFill>
                <a:latin typeface="メイリオ" panose="020B0604030504040204" pitchFamily="50" charset="-128"/>
                <a:ea typeface="メイリオ" panose="020B0604030504040204" pitchFamily="50" charset="-128"/>
              </a:rPr>
              <a:t>不要の場合は下記金額より</a:t>
            </a:r>
            <a:r>
              <a:rPr lang="ja-JP" altLang="en-US" sz="1000" b="1" u="sng" dirty="0">
                <a:solidFill>
                  <a:srgbClr val="FF0000"/>
                </a:solidFill>
                <a:latin typeface="メイリオ" panose="020B0604030504040204" pitchFamily="50" charset="-128"/>
                <a:ea typeface="メイリオ" panose="020B0604030504040204" pitchFamily="50" charset="-128"/>
              </a:rPr>
              <a:t>５万円引き。</a:t>
            </a:r>
            <a:r>
              <a:rPr lang="ja-JP" altLang="en-US" sz="1000" dirty="0">
                <a:solidFill>
                  <a:srgbClr val="FF0000"/>
                </a:solidFill>
                <a:latin typeface="メイリオ" panose="020B0604030504040204" pitchFamily="50" charset="-128"/>
                <a:ea typeface="メイリオ" panose="020B0604030504040204" pitchFamily="50" charset="-128"/>
              </a:rPr>
              <a:t>不要でお申し込み頂いた企業でも現地対応が困難となった場合、下記金額が適応となります。</a:t>
            </a:r>
            <a:r>
              <a:rPr kumimoji="1" lang="ja-JP" altLang="en-US" sz="1000" dirty="0">
                <a:latin typeface="メイリオ" panose="020B0604030504040204" pitchFamily="50" charset="-128"/>
                <a:ea typeface="メイリオ" panose="020B0604030504040204" pitchFamily="50" charset="-128"/>
              </a:rPr>
              <a:t>参加費</a:t>
            </a:r>
            <a:r>
              <a:rPr lang="ja-JP" altLang="en-US" sz="1000" dirty="0">
                <a:latin typeface="メイリオ" panose="020B0604030504040204" pitchFamily="50" charset="-128"/>
                <a:ea typeface="メイリオ" panose="020B0604030504040204" pitchFamily="50" charset="-128"/>
              </a:rPr>
              <a:t>は課税なし、</a:t>
            </a:r>
            <a:r>
              <a:rPr kumimoji="1" lang="en-US" altLang="ja-JP" sz="1000" dirty="0">
                <a:latin typeface="メイリオ" panose="020B0604030504040204" pitchFamily="50" charset="-128"/>
                <a:ea typeface="メイリオ" panose="020B0604030504040204" pitchFamily="50" charset="-128"/>
              </a:rPr>
              <a:t>11</a:t>
            </a:r>
            <a:r>
              <a:rPr kumimoji="1" lang="ja-JP" altLang="en-US" sz="1000" dirty="0">
                <a:latin typeface="メイリオ" panose="020B0604030504040204" pitchFamily="50" charset="-128"/>
                <a:ea typeface="メイリオ" panose="020B0604030504040204" pitchFamily="50" charset="-128"/>
              </a:rPr>
              <a:t>月末期限にて請求予定</a:t>
            </a:r>
          </a:p>
        </p:txBody>
      </p:sp>
      <p:sp>
        <p:nvSpPr>
          <p:cNvPr id="29" name="正方形/長方形 28">
            <a:extLst>
              <a:ext uri="{FF2B5EF4-FFF2-40B4-BE49-F238E27FC236}">
                <a16:creationId xmlns:a16="http://schemas.microsoft.com/office/drawing/2014/main" id="{57C0C10D-6768-A445-D58E-53828E6B1364}"/>
              </a:ext>
            </a:extLst>
          </p:cNvPr>
          <p:cNvSpPr/>
          <p:nvPr/>
        </p:nvSpPr>
        <p:spPr>
          <a:xfrm>
            <a:off x="302996" y="7880427"/>
            <a:ext cx="6616441" cy="363176"/>
          </a:xfrm>
          <a:prstGeom prst="rect">
            <a:avLst/>
          </a:prstGeom>
        </p:spPr>
        <p:txBody>
          <a:bodyPr wrap="square">
            <a:spAutoFit/>
          </a:bodyPr>
          <a:lstStyle/>
          <a:p>
            <a:pPr>
              <a:spcBef>
                <a:spcPct val="20000"/>
              </a:spcBef>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市内企業：さいたま市に事業所がある企業。</a:t>
            </a:r>
            <a:endParaRPr lang="en-US" altLang="ja-JP" sz="800" dirty="0">
              <a:latin typeface="メイリオ" panose="020B0604030504040204" pitchFamily="50" charset="-128"/>
              <a:ea typeface="メイリオ" panose="020B0604030504040204" pitchFamily="50" charset="-128"/>
            </a:endParaRPr>
          </a:p>
          <a:p>
            <a:pPr>
              <a:spcBef>
                <a:spcPct val="20000"/>
              </a:spcBef>
            </a:pPr>
            <a:r>
              <a:rPr lang="ja-JP" altLang="en-US" sz="800" dirty="0">
                <a:latin typeface="メイリオ" panose="020B0604030504040204" pitchFamily="50" charset="-128"/>
                <a:ea typeface="メイリオ" panose="020B0604030504040204" pitchFamily="50" charset="-128"/>
              </a:rPr>
              <a:t>　　初出展：これまでのドイツ展示会（</a:t>
            </a:r>
            <a:r>
              <a:rPr lang="en-US" altLang="ja-JP" sz="800" dirty="0" err="1">
                <a:latin typeface="メイリオ" panose="020B0604030504040204" pitchFamily="50" charset="-128"/>
                <a:ea typeface="メイリオ" panose="020B0604030504040204" pitchFamily="50" charset="-128"/>
              </a:rPr>
              <a:t>MedtecLive</a:t>
            </a:r>
            <a:r>
              <a:rPr lang="ja-JP" altLang="en-US" sz="800" dirty="0" err="1">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MEDICA</a:t>
            </a:r>
            <a:r>
              <a:rPr lang="ja-JP" altLang="en-US" sz="800" dirty="0" err="1">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COMPAMED</a:t>
            </a:r>
            <a:r>
              <a:rPr lang="ja-JP" altLang="en-US" sz="800" dirty="0">
                <a:latin typeface="メイリオ" panose="020B0604030504040204" pitchFamily="50" charset="-128"/>
                <a:ea typeface="メイリオ" panose="020B0604030504040204" pitchFamily="50" charset="-128"/>
              </a:rPr>
              <a:t>等）「さいたまブース」に共同出展したことがない企業。</a:t>
            </a:r>
            <a:endParaRPr lang="en-US" altLang="ja-JP" sz="9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4285B187-29B3-C3C7-0BD3-A198E827E79A}"/>
              </a:ext>
            </a:extLst>
          </p:cNvPr>
          <p:cNvSpPr/>
          <p:nvPr/>
        </p:nvSpPr>
        <p:spPr>
          <a:xfrm>
            <a:off x="275505" y="9405334"/>
            <a:ext cx="6321847" cy="857158"/>
          </a:xfrm>
          <a:prstGeom prst="rect">
            <a:avLst/>
          </a:prstGeom>
        </p:spPr>
        <p:txBody>
          <a:bodyPr wrap="square">
            <a:spAutoFit/>
          </a:bodyPr>
          <a:lstStyle/>
          <a:p>
            <a:pPr lvl="0">
              <a:spcBef>
                <a:spcPct val="20000"/>
              </a:spcBef>
            </a:pPr>
            <a:r>
              <a:rPr lang="ja-JP" altLang="en-US" sz="1400" b="1" dirty="0">
                <a:latin typeface="メイリオ" panose="020B0604030504040204" pitchFamily="50" charset="-128"/>
                <a:ea typeface="メイリオ" panose="020B0604030504040204" pitchFamily="50" charset="-128"/>
              </a:rPr>
              <a:t>◆定員：</a:t>
            </a:r>
            <a:r>
              <a:rPr lang="en-US" altLang="ja-JP" sz="1400" b="1" dirty="0">
                <a:latin typeface="メイリオ" panose="020B0604030504040204" pitchFamily="50" charset="-128"/>
                <a:ea typeface="メイリオ" panose="020B0604030504040204" pitchFamily="50" charset="-128"/>
              </a:rPr>
              <a:t>2</a:t>
            </a:r>
            <a:r>
              <a:rPr lang="ja-JP" altLang="en-US" sz="1400" b="1" dirty="0">
                <a:latin typeface="メイリオ" panose="020B0604030504040204" pitchFamily="50" charset="-128"/>
                <a:ea typeface="メイリオ" panose="020B0604030504040204" pitchFamily="50" charset="-128"/>
              </a:rPr>
              <a:t>社（</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定員を超えた場合は、選考をさせていただきます。）</a:t>
            </a:r>
            <a:endParaRPr lang="en-US" altLang="ja-JP" sz="1400" b="1" dirty="0">
              <a:latin typeface="メイリオ" panose="020B0604030504040204" pitchFamily="50" charset="-128"/>
              <a:ea typeface="メイリオ" panose="020B0604030504040204" pitchFamily="50" charset="-128"/>
            </a:endParaRPr>
          </a:p>
          <a:p>
            <a:pPr lvl="0">
              <a:spcBef>
                <a:spcPct val="20000"/>
              </a:spcBef>
            </a:pPr>
            <a:r>
              <a:rPr lang="en-US" altLang="ja-JP" sz="1050" dirty="0">
                <a:latin typeface="メイリオ" panose="020B0604030504040204" pitchFamily="50" charset="-128"/>
                <a:ea typeface="メイリオ" panose="020B0604030504040204" pitchFamily="50" charset="-128"/>
              </a:rPr>
              <a:t>※COVID-19</a:t>
            </a:r>
            <a:r>
              <a:rPr lang="ja-JP" altLang="en-US" sz="1050" dirty="0">
                <a:latin typeface="メイリオ" panose="020B0604030504040204" pitchFamily="50" charset="-128"/>
                <a:ea typeface="メイリオ" panose="020B0604030504040204" pitchFamily="50" charset="-128"/>
              </a:rPr>
              <a:t>の影響等により本展示会が中止</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延期となった場合、参加費は全額返金いたします。　</a:t>
            </a:r>
            <a:endParaRPr lang="en-US" altLang="ja-JP" sz="1050" dirty="0">
              <a:latin typeface="メイリオ" panose="020B0604030504040204" pitchFamily="50" charset="-128"/>
              <a:ea typeface="メイリオ" panose="020B0604030504040204" pitchFamily="50" charset="-128"/>
            </a:endParaRPr>
          </a:p>
          <a:p>
            <a:pPr>
              <a:spcBef>
                <a:spcPct val="20000"/>
              </a:spcBef>
            </a:pP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出展決定後に「貴社都合」にて出展をキャンセルされる場合、参加費のご返金は致しかねます。予めご了承いただきますようお願い申し上げます。</a:t>
            </a:r>
            <a:endParaRPr lang="en-US" altLang="ja-JP" sz="105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8EB14AB8-C62A-80BB-2AAF-A64961CED182}"/>
              </a:ext>
            </a:extLst>
          </p:cNvPr>
          <p:cNvSpPr txBox="1"/>
          <p:nvPr/>
        </p:nvSpPr>
        <p:spPr>
          <a:xfrm>
            <a:off x="78357" y="2842572"/>
            <a:ext cx="6700593" cy="1107996"/>
          </a:xfrm>
          <a:prstGeom prst="rect">
            <a:avLst/>
          </a:prstGeom>
          <a:noFill/>
          <a:ln w="12700">
            <a:solidFill>
              <a:schemeClr val="tx1"/>
            </a:solidFill>
          </a:ln>
        </p:spPr>
        <p:txBody>
          <a:bodyPr wrap="square" rtlCol="0">
            <a:spAutoFit/>
          </a:bodyPr>
          <a:lstStyle/>
          <a:p>
            <a:r>
              <a:rPr lang="en-US" altLang="ja-JP" sz="1400" b="1" dirty="0">
                <a:solidFill>
                  <a:srgbClr val="FF0000"/>
                </a:solidFill>
                <a:latin typeface="メイリオ" panose="020B0604030504040204" pitchFamily="50" charset="-128"/>
                <a:ea typeface="メイリオ" panose="020B0604030504040204" pitchFamily="50" charset="-128"/>
              </a:rPr>
              <a:t>MEDICA</a:t>
            </a:r>
            <a:r>
              <a:rPr lang="ja-JP" altLang="en-US" sz="1400" b="1" dirty="0">
                <a:solidFill>
                  <a:srgbClr val="FF0000"/>
                </a:solidFill>
                <a:latin typeface="メイリオ" panose="020B0604030504040204" pitchFamily="50" charset="-128"/>
                <a:ea typeface="メイリオ" panose="020B0604030504040204" pitchFamily="50" charset="-128"/>
              </a:rPr>
              <a:t>とは</a:t>
            </a:r>
            <a:endParaRPr lang="en-US" altLang="ja-JP" sz="1400" b="1" dirty="0">
              <a:solidFill>
                <a:srgbClr val="FF0000"/>
              </a:solidFill>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ドイツ・デュッセルドルフで開催される世界最大級の医療機器展示会です。国際医療機器技術・部材展</a:t>
            </a:r>
            <a:r>
              <a:rPr lang="en-US" altLang="ja-JP" sz="1100" dirty="0">
                <a:solidFill>
                  <a:srgbClr val="CC00FF"/>
                </a:solidFill>
                <a:latin typeface="メイリオ" panose="020B0604030504040204" pitchFamily="50" charset="-128"/>
                <a:ea typeface="メイリオ" panose="020B0604030504040204" pitchFamily="50" charset="-128"/>
              </a:rPr>
              <a:t>COMPAMED</a:t>
            </a:r>
            <a:r>
              <a:rPr lang="ja-JP" altLang="en-US" sz="1100" dirty="0">
                <a:latin typeface="メイリオ" panose="020B0604030504040204" pitchFamily="50" charset="-128"/>
                <a:ea typeface="メイリオ" panose="020B0604030504040204" pitchFamily="50" charset="-128"/>
              </a:rPr>
              <a:t>と同時開催されます。 ２つの展示会の合計出展社数および来場者数は、以下の通りです。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コロナ禍の</a:t>
            </a:r>
            <a:r>
              <a:rPr lang="en-US" altLang="ja-JP" sz="1100" dirty="0">
                <a:latin typeface="メイリオ" panose="020B0604030504040204" pitchFamily="50" charset="-128"/>
                <a:ea typeface="メイリオ" panose="020B0604030504040204" pitchFamily="50" charset="-128"/>
              </a:rPr>
              <a:t>2021</a:t>
            </a:r>
            <a:r>
              <a:rPr lang="ja-JP" altLang="en-US" sz="1100" dirty="0">
                <a:latin typeface="メイリオ" panose="020B0604030504040204" pitchFamily="50" charset="-128"/>
                <a:ea typeface="メイリオ" panose="020B0604030504040204" pitchFamily="50" charset="-128"/>
              </a:rPr>
              <a:t>年の出展者</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約</a:t>
            </a:r>
            <a:r>
              <a:rPr lang="en-US" altLang="ja-JP" sz="1100" dirty="0">
                <a:latin typeface="メイリオ" panose="020B0604030504040204" pitchFamily="50" charset="-128"/>
                <a:ea typeface="メイリオ" panose="020B0604030504040204" pitchFamily="50" charset="-128"/>
              </a:rPr>
              <a:t>3,033</a:t>
            </a:r>
            <a:r>
              <a:rPr lang="ja-JP" altLang="en-US" sz="1100" dirty="0">
                <a:latin typeface="メイリオ" panose="020B0604030504040204" pitchFamily="50" charset="-128"/>
                <a:ea typeface="メイリオ" panose="020B0604030504040204" pitchFamily="50" charset="-128"/>
              </a:rPr>
              <a:t>社　来場者数</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約</a:t>
            </a:r>
            <a:r>
              <a:rPr lang="en-US" altLang="ja-JP" sz="1100" dirty="0">
                <a:latin typeface="メイリオ" panose="020B0604030504040204" pitchFamily="50" charset="-128"/>
                <a:ea typeface="メイリオ" panose="020B0604030504040204" pitchFamily="50" charset="-128"/>
              </a:rPr>
              <a:t>46,000</a:t>
            </a:r>
            <a:r>
              <a:rPr lang="ja-JP" altLang="en-US" sz="1100" dirty="0">
                <a:latin typeface="メイリオ" panose="020B0604030504040204" pitchFamily="50" charset="-128"/>
                <a:ea typeface="メイリオ" panose="020B0604030504040204" pitchFamily="50" charset="-128"/>
              </a:rPr>
              <a:t>名</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約</a:t>
            </a:r>
            <a:r>
              <a:rPr lang="en-US" altLang="ja-JP" sz="1100" dirty="0">
                <a:latin typeface="メイリオ" panose="020B0604030504040204" pitchFamily="50" charset="-128"/>
                <a:ea typeface="メイリオ" panose="020B0604030504040204" pitchFamily="50" charset="-128"/>
              </a:rPr>
              <a:t>150</a:t>
            </a:r>
            <a:r>
              <a:rPr lang="ja-JP" altLang="en-US" sz="1100" dirty="0">
                <a:latin typeface="メイリオ" panose="020B0604030504040204" pitchFamily="50" charset="-128"/>
                <a:ea typeface="メイリオ" panose="020B0604030504040204" pitchFamily="50" charset="-128"/>
              </a:rPr>
              <a:t>か国</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コロナ前の</a:t>
            </a:r>
            <a:r>
              <a:rPr lang="en-US" altLang="ja-JP" sz="1100" dirty="0">
                <a:latin typeface="メイリオ" panose="020B0604030504040204" pitchFamily="50" charset="-128"/>
                <a:ea typeface="メイリオ" panose="020B0604030504040204" pitchFamily="50" charset="-128"/>
              </a:rPr>
              <a:t>2019</a:t>
            </a:r>
            <a:r>
              <a:rPr lang="ja-JP" altLang="en-US" sz="1100" dirty="0">
                <a:latin typeface="メイリオ" panose="020B0604030504040204" pitchFamily="50" charset="-128"/>
                <a:ea typeface="メイリオ" panose="020B0604030504040204" pitchFamily="50" charset="-128"/>
              </a:rPr>
              <a:t>年の</a:t>
            </a:r>
            <a:r>
              <a:rPr kumimoji="1"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出展者</a:t>
            </a:r>
            <a:r>
              <a:rPr lang="en-US" altLang="ja-JP" sz="1100" dirty="0">
                <a:solidFill>
                  <a:prstClr val="black"/>
                </a:solidFill>
                <a:latin typeface="メイリオ" panose="020B0604030504040204" pitchFamily="50" charset="-128"/>
                <a:ea typeface="メイリオ" panose="020B0604030504040204" pitchFamily="50" charset="-128"/>
              </a:rPr>
              <a:t>:</a:t>
            </a:r>
            <a:r>
              <a:rPr kumimoji="1"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a:t>
            </a:r>
            <a:r>
              <a:rPr kumimoji="1" lang="en-US" altLang="ja-JP"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6,300</a:t>
            </a:r>
            <a:r>
              <a:rPr kumimoji="1"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社　来場者数</a:t>
            </a:r>
            <a:r>
              <a:rPr kumimoji="1" lang="en-US" altLang="ja-JP"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a:t>
            </a:r>
            <a:r>
              <a:rPr kumimoji="1" lang="en-US" altLang="ja-JP"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141,000</a:t>
            </a:r>
            <a:r>
              <a:rPr kumimoji="1"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名（約</a:t>
            </a:r>
            <a:r>
              <a:rPr kumimoji="1" lang="en-US" altLang="ja-JP"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155</a:t>
            </a:r>
            <a:r>
              <a:rPr kumimoji="1"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か国）</a:t>
            </a:r>
            <a:endParaRPr lang="en-US" altLang="ja-JP" sz="11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・展示会</a:t>
            </a:r>
            <a:r>
              <a:rPr lang="en-US" altLang="ja-JP" sz="800" dirty="0">
                <a:latin typeface="メイリオ" panose="020B0604030504040204" pitchFamily="50" charset="-128"/>
                <a:ea typeface="メイリオ" panose="020B0604030504040204" pitchFamily="50" charset="-128"/>
              </a:rPr>
              <a:t>URL</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hlinkClick r:id="rId4"/>
              </a:rPr>
              <a:t>https://medica.messe-dus.co.jp/</a:t>
            </a: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日本語） </a:t>
            </a:r>
            <a:r>
              <a:rPr lang="en-US" altLang="ja-JP"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hlinkClick r:id="rId5"/>
              </a:rPr>
              <a:t>https://www.medica-tradefair.com/</a:t>
            </a:r>
            <a:r>
              <a:rPr lang="en-US" altLang="ja-JP" sz="800" dirty="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（英語）</a:t>
            </a:r>
            <a:endParaRPr lang="en-US" altLang="ja-JP" sz="800" dirty="0">
              <a:latin typeface="メイリオ" panose="020B0604030504040204" pitchFamily="50" charset="-128"/>
              <a:ea typeface="メイリオ" panose="020B0604030504040204" pitchFamily="50" charset="-128"/>
            </a:endParaRPr>
          </a:p>
        </p:txBody>
      </p:sp>
      <p:pic>
        <p:nvPicPr>
          <p:cNvPr id="6" name="図 5" descr="建物, 人, 民衆, 屋内 が含まれている画像&#10;&#10;自動的に生成された説明">
            <a:extLst>
              <a:ext uri="{FF2B5EF4-FFF2-40B4-BE49-F238E27FC236}">
                <a16:creationId xmlns:a16="http://schemas.microsoft.com/office/drawing/2014/main" id="{9AABAC20-580F-14B9-60A1-3F8744374996}"/>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11893" y="4014382"/>
            <a:ext cx="2318206" cy="1548000"/>
          </a:xfrm>
          <a:prstGeom prst="rect">
            <a:avLst/>
          </a:prstGeom>
        </p:spPr>
      </p:pic>
      <p:sp>
        <p:nvSpPr>
          <p:cNvPr id="32" name="テキスト ボックス 31">
            <a:extLst>
              <a:ext uri="{FF2B5EF4-FFF2-40B4-BE49-F238E27FC236}">
                <a16:creationId xmlns:a16="http://schemas.microsoft.com/office/drawing/2014/main" id="{09F4D9AD-31FE-0ED7-0119-3C5AB810D825}"/>
              </a:ext>
            </a:extLst>
          </p:cNvPr>
          <p:cNvSpPr txBox="1"/>
          <p:nvPr/>
        </p:nvSpPr>
        <p:spPr>
          <a:xfrm>
            <a:off x="900675" y="5544592"/>
            <a:ext cx="1088165" cy="215444"/>
          </a:xfrm>
          <a:prstGeom prst="rect">
            <a:avLst/>
          </a:prstGeom>
          <a:noFill/>
        </p:spPr>
        <p:txBody>
          <a:bodyPr wrap="square" rtlCol="0">
            <a:spAutoFit/>
          </a:bodyPr>
          <a:lstStyle/>
          <a:p>
            <a:r>
              <a:rPr kumimoji="1" lang="ja-JP" altLang="en-US" sz="750" b="1" dirty="0">
                <a:latin typeface="メイリオ" panose="020B0604030504040204" pitchFamily="50" charset="-128"/>
                <a:ea typeface="メイリオ" panose="020B0604030504040204" pitchFamily="50" charset="-128"/>
              </a:rPr>
              <a:t>＜</a:t>
            </a:r>
            <a:r>
              <a:rPr kumimoji="1" lang="en-US" altLang="ja-JP" sz="750" b="1" dirty="0">
                <a:latin typeface="メイリオ" panose="020B0604030504040204" pitchFamily="50" charset="-128"/>
                <a:ea typeface="メイリオ" panose="020B0604030504040204" pitchFamily="50" charset="-128"/>
              </a:rPr>
              <a:t>MEDICA</a:t>
            </a:r>
            <a:r>
              <a:rPr lang="en-US" altLang="ja-JP" sz="750" b="1" dirty="0">
                <a:latin typeface="メイリオ" panose="020B0604030504040204" pitchFamily="50" charset="-128"/>
                <a:ea typeface="メイリオ" panose="020B0604030504040204" pitchFamily="50" charset="-128"/>
              </a:rPr>
              <a:t> </a:t>
            </a:r>
            <a:r>
              <a:rPr lang="ja-JP" altLang="en-US" sz="750" b="1" dirty="0">
                <a:latin typeface="メイリオ" panose="020B0604030504040204" pitchFamily="50" charset="-128"/>
                <a:ea typeface="メイリオ" panose="020B0604030504040204" pitchFamily="50" charset="-128"/>
              </a:rPr>
              <a:t>会場</a:t>
            </a:r>
            <a:r>
              <a:rPr kumimoji="1" lang="ja-JP" altLang="en-US" sz="750" b="1" dirty="0">
                <a:latin typeface="メイリオ" panose="020B0604030504040204" pitchFamily="50" charset="-128"/>
                <a:ea typeface="メイリオ" panose="020B0604030504040204" pitchFamily="50" charset="-128"/>
              </a:rPr>
              <a:t>＞</a:t>
            </a:r>
          </a:p>
        </p:txBody>
      </p:sp>
      <p:sp>
        <p:nvSpPr>
          <p:cNvPr id="33" name="正方形/長方形 32">
            <a:extLst>
              <a:ext uri="{FF2B5EF4-FFF2-40B4-BE49-F238E27FC236}">
                <a16:creationId xmlns:a16="http://schemas.microsoft.com/office/drawing/2014/main" id="{135657F4-3A87-2FDE-5058-0FDDCA815C1C}"/>
              </a:ext>
            </a:extLst>
          </p:cNvPr>
          <p:cNvSpPr/>
          <p:nvPr/>
        </p:nvSpPr>
        <p:spPr>
          <a:xfrm>
            <a:off x="299982" y="8172346"/>
            <a:ext cx="6293972" cy="486287"/>
          </a:xfrm>
          <a:prstGeom prst="rect">
            <a:avLst/>
          </a:prstGeom>
        </p:spPr>
        <p:txBody>
          <a:bodyPr wrap="square">
            <a:spAutoFit/>
          </a:bodyPr>
          <a:lstStyle/>
          <a:p>
            <a:pPr lvl="0">
              <a:spcBef>
                <a:spcPct val="20000"/>
              </a:spcBef>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メドテックファルマパビリオン内における出展者名前は「</a:t>
            </a:r>
            <a:r>
              <a:rPr lang="en-US" altLang="ja-JP" sz="800" dirty="0">
                <a:latin typeface="メイリオ" panose="020B0604030504040204" pitchFamily="50" charset="-128"/>
                <a:ea typeface="メイリオ" panose="020B0604030504040204" pitchFamily="50" charset="-128"/>
              </a:rPr>
              <a:t>Saitama City Foundation for Business Creation</a:t>
            </a:r>
            <a:r>
              <a:rPr lang="ja-JP" altLang="en-US" sz="800" dirty="0">
                <a:latin typeface="メイリオ" panose="020B0604030504040204" pitchFamily="50" charset="-128"/>
                <a:ea typeface="メイリオ" panose="020B0604030504040204" pitchFamily="50" charset="-128"/>
              </a:rPr>
              <a:t>」となります。</a:t>
            </a:r>
            <a:endParaRPr lang="en-US" altLang="ja-JP" sz="800" dirty="0">
              <a:latin typeface="メイリオ" panose="020B0604030504040204" pitchFamily="50" charset="-128"/>
              <a:ea typeface="メイリオ" panose="020B0604030504040204" pitchFamily="50" charset="-128"/>
            </a:endParaRPr>
          </a:p>
          <a:p>
            <a:pPr lvl="0">
              <a:spcBef>
                <a:spcPct val="20000"/>
              </a:spcBef>
            </a:pPr>
            <a:r>
              <a:rPr lang="ja-JP" altLang="en-US" sz="800" u="sng" dirty="0">
                <a:solidFill>
                  <a:srgbClr val="FF0000"/>
                </a:solidFill>
                <a:latin typeface="メイリオ" panose="020B0604030504040204" pitchFamily="50" charset="-128"/>
                <a:ea typeface="メイリオ" panose="020B0604030504040204" pitchFamily="50" charset="-128"/>
              </a:rPr>
              <a:t>カタログおよび</a:t>
            </a:r>
            <a:r>
              <a:rPr lang="en-US" altLang="ja-JP" sz="800" u="sng" dirty="0">
                <a:solidFill>
                  <a:srgbClr val="FF0000"/>
                </a:solidFill>
                <a:latin typeface="メイリオ" panose="020B0604030504040204" pitchFamily="50" charset="-128"/>
                <a:ea typeface="メイリオ" panose="020B0604030504040204" pitchFamily="50" charset="-128"/>
              </a:rPr>
              <a:t>WEB</a:t>
            </a:r>
            <a:r>
              <a:rPr lang="ja-JP" altLang="en-US" sz="800" u="sng" dirty="0">
                <a:solidFill>
                  <a:srgbClr val="FF0000"/>
                </a:solidFill>
                <a:latin typeface="メイリオ" panose="020B0604030504040204" pitchFamily="50" charset="-128"/>
                <a:ea typeface="メイリオ" panose="020B0604030504040204" pitchFamily="50" charset="-128"/>
              </a:rPr>
              <a:t>において貴社のお名前は「出展者名」として掲載されませんが、本文中や、ブース装飾（展示パネル等）で掲　</a:t>
            </a:r>
            <a:r>
              <a:rPr lang="ja-JP" altLang="en-US" sz="800" u="sng" dirty="0" err="1">
                <a:solidFill>
                  <a:srgbClr val="FF0000"/>
                </a:solidFill>
                <a:latin typeface="メイリオ" panose="020B0604030504040204" pitchFamily="50" charset="-128"/>
                <a:ea typeface="メイリオ" panose="020B0604030504040204" pitchFamily="50" charset="-128"/>
              </a:rPr>
              <a:t>載する</a:t>
            </a:r>
            <a:r>
              <a:rPr lang="ja-JP" altLang="en-US" sz="800" u="sng" dirty="0">
                <a:solidFill>
                  <a:srgbClr val="FF0000"/>
                </a:solidFill>
                <a:latin typeface="メイリオ" panose="020B0604030504040204" pitchFamily="50" charset="-128"/>
                <a:ea typeface="メイリオ" panose="020B0604030504040204" pitchFamily="50" charset="-128"/>
              </a:rPr>
              <a:t>ことは可能です。</a:t>
            </a:r>
            <a:endParaRPr lang="en-US" altLang="ja-JP" sz="800" u="sng" dirty="0">
              <a:solidFill>
                <a:srgbClr val="FF0000"/>
              </a:solidFill>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C8E98954-9250-1639-ADCC-70A42AD899EA}"/>
              </a:ext>
            </a:extLst>
          </p:cNvPr>
          <p:cNvGrpSpPr/>
          <p:nvPr/>
        </p:nvGrpSpPr>
        <p:grpSpPr>
          <a:xfrm>
            <a:off x="277331" y="8568928"/>
            <a:ext cx="5887973" cy="900246"/>
            <a:chOff x="277331" y="8511664"/>
            <a:chExt cx="5887973" cy="900246"/>
          </a:xfrm>
        </p:grpSpPr>
        <p:sp>
          <p:nvSpPr>
            <p:cNvPr id="27" name="正方形/長方形 26">
              <a:extLst>
                <a:ext uri="{FF2B5EF4-FFF2-40B4-BE49-F238E27FC236}">
                  <a16:creationId xmlns:a16="http://schemas.microsoft.com/office/drawing/2014/main" id="{0D632D42-EBF7-3A3C-B170-E8AFCB001F15}"/>
                </a:ext>
              </a:extLst>
            </p:cNvPr>
            <p:cNvSpPr/>
            <p:nvPr/>
          </p:nvSpPr>
          <p:spPr>
            <a:xfrm>
              <a:off x="277331" y="8511664"/>
              <a:ext cx="3689142" cy="900246"/>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＜付帯サービス＞　</a:t>
              </a:r>
            </a:p>
            <a:p>
              <a:r>
                <a:rPr lang="ja-JP" altLang="en-US" sz="1050" dirty="0">
                  <a:latin typeface="メイリオ" panose="020B0604030504040204" pitchFamily="50" charset="-128"/>
                  <a:ea typeface="メイリオ" panose="020B0604030504040204" pitchFamily="50" charset="-128"/>
                </a:rPr>
                <a:t>・出展費（小間スペース代、光熱費、マルチメディア費）</a:t>
              </a:r>
            </a:p>
            <a:p>
              <a:r>
                <a:rPr lang="ja-JP" altLang="en-US" sz="1050" dirty="0">
                  <a:latin typeface="メイリオ" panose="020B0604030504040204" pitchFamily="50" charset="-128"/>
                  <a:ea typeface="メイリオ" panose="020B0604030504040204" pitchFamily="50" charset="-128"/>
                </a:rPr>
                <a:t>・ブース装飾費、展示備品</a:t>
              </a:r>
            </a:p>
            <a:p>
              <a:r>
                <a:rPr lang="ja-JP" altLang="en-US" sz="1050" dirty="0">
                  <a:latin typeface="メイリオ" panose="020B0604030504040204" pitchFamily="50" charset="-128"/>
                  <a:ea typeface="メイリオ" panose="020B0604030504040204" pitchFamily="50" charset="-128"/>
                </a:rPr>
                <a:t>・さいたまブース出展者共同パンフレット</a:t>
              </a:r>
            </a:p>
            <a:p>
              <a:r>
                <a:rPr lang="ja-JP" altLang="en-US" sz="1050" dirty="0">
                  <a:latin typeface="メイリオ" panose="020B0604030504040204" pitchFamily="50" charset="-128"/>
                  <a:ea typeface="メイリオ" panose="020B0604030504040204" pitchFamily="50" charset="-128"/>
                </a:rPr>
                <a:t>・通訳</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営業代行</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不要の場合は参加費５万円引き</a:t>
              </a:r>
              <a:endParaRPr lang="en-US" altLang="ja-JP" sz="1050" dirty="0">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8606A1B8-C3C9-EC83-921D-C34BC1CC291F}"/>
                </a:ext>
              </a:extLst>
            </p:cNvPr>
            <p:cNvSpPr/>
            <p:nvPr/>
          </p:nvSpPr>
          <p:spPr>
            <a:xfrm>
              <a:off x="3861627" y="8511664"/>
              <a:ext cx="2303677" cy="900246"/>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＜対象外＞</a:t>
              </a:r>
            </a:p>
            <a:p>
              <a:r>
                <a:rPr lang="ja-JP" altLang="en-US" sz="1050" dirty="0">
                  <a:latin typeface="メイリオ" panose="020B0604030504040204" pitchFamily="50" charset="-128"/>
                  <a:ea typeface="メイリオ" panose="020B0604030504040204" pitchFamily="50" charset="-128"/>
                </a:rPr>
                <a:t>・輸送にかかる費用</a:t>
              </a:r>
            </a:p>
            <a:p>
              <a:r>
                <a:rPr lang="ja-JP" altLang="en-US" sz="1050" dirty="0">
                  <a:latin typeface="メイリオ" panose="020B0604030504040204" pitchFamily="50" charset="-128"/>
                  <a:ea typeface="メイリオ" panose="020B0604030504040204" pitchFamily="50" charset="-128"/>
                </a:rPr>
                <a:t>・モニター代金（希望者のみ）</a:t>
              </a:r>
            </a:p>
            <a:p>
              <a:r>
                <a:rPr lang="ja-JP" altLang="en-US" sz="1050" dirty="0">
                  <a:latin typeface="メイリオ" panose="020B0604030504040204" pitchFamily="50" charset="-128"/>
                  <a:ea typeface="メイリオ" panose="020B0604030504040204" pitchFamily="50" charset="-128"/>
                </a:rPr>
                <a:t>・旅費</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航空券代金・宿泊費等</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　は企業負担となります。</a:t>
              </a:r>
            </a:p>
          </p:txBody>
        </p:sp>
      </p:grpSp>
      <p:sp>
        <p:nvSpPr>
          <p:cNvPr id="16" name="吹き出し: 四角形 15">
            <a:extLst>
              <a:ext uri="{FF2B5EF4-FFF2-40B4-BE49-F238E27FC236}">
                <a16:creationId xmlns:a16="http://schemas.microsoft.com/office/drawing/2014/main" id="{07CA9AC8-C2A2-5D3E-0C2B-C5414E372102}"/>
              </a:ext>
            </a:extLst>
          </p:cNvPr>
          <p:cNvSpPr/>
          <p:nvPr/>
        </p:nvSpPr>
        <p:spPr>
          <a:xfrm>
            <a:off x="5911695" y="5163296"/>
            <a:ext cx="877648" cy="437434"/>
          </a:xfrm>
          <a:prstGeom prst="wedgeRectCallout">
            <a:avLst>
              <a:gd name="adj1" fmla="val -83450"/>
              <a:gd name="adj2" fmla="val -52105"/>
            </a:avLst>
          </a:prstGeom>
          <a:solidFill>
            <a:srgbClr val="CC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latin typeface="メイリオ" panose="020B0604030504040204" pitchFamily="50" charset="-128"/>
                <a:ea typeface="メイリオ" panose="020B0604030504040204" pitchFamily="50" charset="-128"/>
              </a:rPr>
              <a:t>1</a:t>
            </a:r>
            <a:r>
              <a:rPr lang="ja-JP" altLang="en-US" sz="900" dirty="0">
                <a:solidFill>
                  <a:schemeClr val="tx1"/>
                </a:solidFill>
                <a:latin typeface="メイリオ" panose="020B0604030504040204" pitchFamily="50" charset="-128"/>
                <a:ea typeface="メイリオ" panose="020B0604030504040204" pitchFamily="50" charset="-128"/>
              </a:rPr>
              <a:t>カウンターを</a:t>
            </a:r>
            <a:r>
              <a:rPr lang="en-US" altLang="ja-JP" sz="900" dirty="0">
                <a:solidFill>
                  <a:schemeClr val="tx1"/>
                </a:solidFill>
                <a:latin typeface="メイリオ" panose="020B0604030504040204" pitchFamily="50" charset="-128"/>
                <a:ea typeface="メイリオ" panose="020B0604030504040204" pitchFamily="50" charset="-128"/>
              </a:rPr>
              <a:t>2</a:t>
            </a:r>
            <a:r>
              <a:rPr lang="ja-JP" altLang="en-US" sz="900" dirty="0">
                <a:solidFill>
                  <a:schemeClr val="tx1"/>
                </a:solidFill>
                <a:latin typeface="メイリオ" panose="020B0604030504040204" pitchFamily="50" charset="-128"/>
                <a:ea typeface="メイリオ" panose="020B0604030504040204" pitchFamily="50" charset="-128"/>
              </a:rPr>
              <a:t>社で使用</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6129507F-D854-CD0F-5C79-9343EA1F923B}"/>
              </a:ext>
            </a:extLst>
          </p:cNvPr>
          <p:cNvPicPr>
            <a:picLocks noChangeAspect="1"/>
          </p:cNvPicPr>
          <p:nvPr/>
        </p:nvPicPr>
        <p:blipFill>
          <a:blip r:embed="rId8"/>
          <a:stretch>
            <a:fillRect/>
          </a:stretch>
        </p:blipFill>
        <p:spPr>
          <a:xfrm>
            <a:off x="2699876" y="4018094"/>
            <a:ext cx="2243522" cy="1548518"/>
          </a:xfrm>
          <a:prstGeom prst="rect">
            <a:avLst/>
          </a:prstGeom>
        </p:spPr>
      </p:pic>
    </p:spTree>
    <p:extLst>
      <p:ext uri="{BB962C8B-B14F-4D97-AF65-F5344CB8AC3E}">
        <p14:creationId xmlns:p14="http://schemas.microsoft.com/office/powerpoint/2010/main" val="399076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10675" y="1970363"/>
            <a:ext cx="4906159" cy="1015663"/>
          </a:xfrm>
          <a:prstGeom prst="rect">
            <a:avLst/>
          </a:prstGeom>
          <a:noFill/>
        </p:spPr>
        <p:txBody>
          <a:bodyPr wrap="square" rtlCol="0">
            <a:spAutoFit/>
          </a:bodyPr>
          <a:lstStyle/>
          <a:p>
            <a:pPr algn="ctr"/>
            <a:r>
              <a:rPr lang="en-US" altLang="ja-JP" sz="3200" b="1" dirty="0">
                <a:solidFill>
                  <a:srgbClr val="FF3300"/>
                </a:solidFill>
                <a:latin typeface="メイリオ" panose="020B0604030504040204" pitchFamily="50" charset="-128"/>
                <a:ea typeface="メイリオ" panose="020B0604030504040204" pitchFamily="50" charset="-128"/>
              </a:rPr>
              <a:t>MEDICA</a:t>
            </a:r>
            <a:r>
              <a:rPr lang="ja-JP" altLang="en-US" sz="3200" b="1" dirty="0">
                <a:solidFill>
                  <a:srgbClr val="FF3300"/>
                </a:solidFill>
                <a:latin typeface="メイリオ" panose="020B0604030504040204" pitchFamily="50" charset="-128"/>
                <a:ea typeface="メイリオ" panose="020B0604030504040204" pitchFamily="50" charset="-128"/>
              </a:rPr>
              <a:t> </a:t>
            </a:r>
            <a:r>
              <a:rPr lang="en-US" altLang="ja-JP" sz="3200" b="1" dirty="0">
                <a:solidFill>
                  <a:srgbClr val="FF3300"/>
                </a:solidFill>
                <a:latin typeface="メイリオ" panose="020B0604030504040204" pitchFamily="50" charset="-128"/>
                <a:ea typeface="メイリオ" panose="020B0604030504040204" pitchFamily="50" charset="-128"/>
              </a:rPr>
              <a:t>2022</a:t>
            </a:r>
          </a:p>
          <a:p>
            <a:pPr algn="ctr"/>
            <a:r>
              <a:rPr lang="ja-JP" altLang="en-US" sz="2800" b="1" dirty="0">
                <a:solidFill>
                  <a:prstClr val="black"/>
                </a:solidFill>
                <a:latin typeface="メイリオ" panose="020B0604030504040204" pitchFamily="50" charset="-128"/>
                <a:ea typeface="メイリオ" panose="020B0604030504040204" pitchFamily="50" charset="-128"/>
              </a:rPr>
              <a:t>共同出展申し込み書</a:t>
            </a:r>
            <a:endParaRPr lang="en-US" altLang="ja-JP" sz="2800" b="1" dirty="0">
              <a:solidFill>
                <a:prstClr val="black"/>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90E9ABF1-A9B2-453E-8D7D-B9E9B0B025AD}"/>
              </a:ext>
            </a:extLst>
          </p:cNvPr>
          <p:cNvGrpSpPr/>
          <p:nvPr/>
        </p:nvGrpSpPr>
        <p:grpSpPr>
          <a:xfrm>
            <a:off x="404805" y="144047"/>
            <a:ext cx="6070289" cy="1704591"/>
            <a:chOff x="-30726" y="8738755"/>
            <a:chExt cx="6278426" cy="2005357"/>
          </a:xfrm>
        </p:grpSpPr>
        <p:grpSp>
          <p:nvGrpSpPr>
            <p:cNvPr id="10" name="グループ化 9">
              <a:extLst>
                <a:ext uri="{FF2B5EF4-FFF2-40B4-BE49-F238E27FC236}">
                  <a16:creationId xmlns:a16="http://schemas.microsoft.com/office/drawing/2014/main" id="{15DB6591-BD7F-429C-88BD-D289172AD07C}"/>
                </a:ext>
              </a:extLst>
            </p:cNvPr>
            <p:cNvGrpSpPr/>
            <p:nvPr/>
          </p:nvGrpSpPr>
          <p:grpSpPr>
            <a:xfrm>
              <a:off x="-30726" y="8738755"/>
              <a:ext cx="6278426" cy="2003513"/>
              <a:chOff x="2117899" y="8384712"/>
              <a:chExt cx="4654695" cy="2204964"/>
            </a:xfrm>
          </p:grpSpPr>
          <p:sp>
            <p:nvSpPr>
              <p:cNvPr id="12" name="角丸四角形 44">
                <a:extLst>
                  <a:ext uri="{FF2B5EF4-FFF2-40B4-BE49-F238E27FC236}">
                    <a16:creationId xmlns:a16="http://schemas.microsoft.com/office/drawing/2014/main" id="{82F9477F-1AD4-4030-856A-096CF5F897C6}"/>
                  </a:ext>
                </a:extLst>
              </p:cNvPr>
              <p:cNvSpPr/>
              <p:nvPr/>
            </p:nvSpPr>
            <p:spPr>
              <a:xfrm>
                <a:off x="2117899" y="8607023"/>
                <a:ext cx="4654695" cy="1982653"/>
              </a:xfrm>
              <a:prstGeom prst="roundRect">
                <a:avLst/>
              </a:prstGeom>
              <a:solidFill>
                <a:srgbClr val="FFFF99"/>
              </a:solidFill>
              <a:ln w="25400" cmpd="dbl">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3" name="円/楕円 6">
                <a:extLst>
                  <a:ext uri="{FF2B5EF4-FFF2-40B4-BE49-F238E27FC236}">
                    <a16:creationId xmlns:a16="http://schemas.microsoft.com/office/drawing/2014/main" id="{87B31C34-3FEA-4E9B-ADD1-A0E829F4D0B9}"/>
                  </a:ext>
                </a:extLst>
              </p:cNvPr>
              <p:cNvSpPr/>
              <p:nvPr/>
            </p:nvSpPr>
            <p:spPr>
              <a:xfrm>
                <a:off x="2474749" y="8384712"/>
                <a:ext cx="3959175" cy="39791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メイリオ" panose="020B0604030504040204" pitchFamily="50" charset="-128"/>
                    <a:ea typeface="メイリオ" panose="020B0604030504040204" pitchFamily="50" charset="-128"/>
                  </a:rPr>
                  <a:t>MEDICA</a:t>
                </a:r>
                <a:r>
                  <a:rPr lang="ja-JP" altLang="en-US" sz="1400" b="1" dirty="0">
                    <a:latin typeface="メイリオ" panose="020B0604030504040204" pitchFamily="50" charset="-128"/>
                    <a:ea typeface="メイリオ" panose="020B0604030504040204" pitchFamily="50" charset="-128"/>
                  </a:rPr>
                  <a:t>（展示会）でできること</a:t>
                </a:r>
                <a:endParaRPr lang="en-US" altLang="ja-JP" sz="1400" b="1" dirty="0">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FCBFF46A-B652-46A5-A652-8BA56296491C}"/>
                </a:ext>
              </a:extLst>
            </p:cNvPr>
            <p:cNvSpPr/>
            <p:nvPr/>
          </p:nvSpPr>
          <p:spPr>
            <a:xfrm>
              <a:off x="-7826" y="9096640"/>
              <a:ext cx="6255526" cy="1647472"/>
            </a:xfrm>
            <a:prstGeom prst="rect">
              <a:avLst/>
            </a:prstGeom>
          </p:spPr>
          <p:txBody>
            <a:bodyPr wrap="square">
              <a:spAutoFit/>
            </a:bodyPr>
            <a:lstStyle/>
            <a:p>
              <a:pPr marL="285750" indent="-285750">
                <a:buFont typeface="Wingdings" panose="05000000000000000000" pitchFamily="2" charset="2"/>
                <a:buChar char="ü"/>
              </a:pPr>
              <a:r>
                <a:rPr lang="ja-JP" altLang="en-US" sz="1700" b="1" dirty="0">
                  <a:latin typeface="メイリオ" panose="020B0604030504040204" pitchFamily="50" charset="-128"/>
                  <a:ea typeface="メイリオ" panose="020B0604030504040204" pitchFamily="50" charset="-128"/>
                </a:rPr>
                <a:t>自社製品の海外への売り込み</a:t>
              </a:r>
              <a:endParaRPr lang="en-US" altLang="ja-JP" sz="1700"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sz="1700" b="1" dirty="0">
                  <a:latin typeface="メイリオ" panose="020B0604030504040204" pitchFamily="50" charset="-128"/>
                  <a:ea typeface="メイリオ" panose="020B0604030504040204" pitchFamily="50" charset="-128"/>
                </a:rPr>
                <a:t>ドイツ医療クラスターとのネットワーク構築、関係強化</a:t>
              </a:r>
              <a:endParaRPr lang="en-US" altLang="ja-JP" sz="1700"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sz="1700" b="1" dirty="0">
                  <a:latin typeface="メイリオ" panose="020B0604030504040204" pitchFamily="50" charset="-128"/>
                  <a:ea typeface="メイリオ" panose="020B0604030504040204" pitchFamily="50" charset="-128"/>
                </a:rPr>
                <a:t>効率的な海外代理店・パートナーの開拓</a:t>
              </a:r>
              <a:endParaRPr lang="en-US" altLang="ja-JP" sz="1700"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sz="1700" b="1" dirty="0">
                  <a:latin typeface="メイリオ" panose="020B0604030504040204" pitchFamily="50" charset="-128"/>
                  <a:ea typeface="メイリオ" panose="020B0604030504040204" pitchFamily="50" charset="-128"/>
                </a:rPr>
                <a:t>同業者、競合者の動向把握</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　　　　　　</a:t>
              </a:r>
              <a:r>
                <a:rPr lang="ja-JP" altLang="en-US" sz="1700" b="1" dirty="0">
                  <a:solidFill>
                    <a:srgbClr val="FF0000"/>
                  </a:solidFill>
                  <a:latin typeface="メイリオ" panose="020B0604030504040204" pitchFamily="50" charset="-128"/>
                  <a:ea typeface="メイリオ" panose="020B0604030504040204" pitchFamily="50" charset="-128"/>
                </a:rPr>
                <a:t>海外販路拡大・ブランド確立！！</a:t>
              </a:r>
              <a:endParaRPr lang="en-US" altLang="ja-JP" sz="1700" b="1" dirty="0">
                <a:solidFill>
                  <a:srgbClr val="FF0000"/>
                </a:solidFill>
                <a:latin typeface="メイリオ" panose="020B0604030504040204" pitchFamily="50" charset="-128"/>
                <a:ea typeface="メイリオ" panose="020B0604030504040204" pitchFamily="50" charset="-128"/>
              </a:endParaRPr>
            </a:p>
          </p:txBody>
        </p:sp>
      </p:gr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72" y="1944192"/>
            <a:ext cx="1068006" cy="1068006"/>
          </a:xfrm>
          <a:prstGeom prst="rect">
            <a:avLst/>
          </a:prstGeom>
          <a:ln>
            <a:solidFill>
              <a:schemeClr val="tx1">
                <a:lumMod val="50000"/>
                <a:lumOff val="50000"/>
              </a:schemeClr>
            </a:solidFill>
          </a:ln>
        </p:spPr>
      </p:pic>
      <p:sp>
        <p:nvSpPr>
          <p:cNvPr id="14" name="テキスト ボックス 13"/>
          <p:cNvSpPr txBox="1"/>
          <p:nvPr/>
        </p:nvSpPr>
        <p:spPr>
          <a:xfrm>
            <a:off x="5157192" y="2880296"/>
            <a:ext cx="1537018" cy="230832"/>
          </a:xfrm>
          <a:prstGeom prst="rect">
            <a:avLst/>
          </a:prstGeom>
          <a:noFill/>
        </p:spPr>
        <p:txBody>
          <a:bodyPr wrap="square" rtlCol="0">
            <a:spAutoFit/>
          </a:bodyPr>
          <a:lstStyle/>
          <a:p>
            <a:r>
              <a:rPr kumimoji="1" lang="ja-JP" altLang="en-US" sz="900" dirty="0"/>
              <a:t>お早めにお申し込みください。</a:t>
            </a:r>
          </a:p>
        </p:txBody>
      </p:sp>
      <p:sp>
        <p:nvSpPr>
          <p:cNvPr id="21" name="テキスト ボックス 20">
            <a:extLst>
              <a:ext uri="{FF2B5EF4-FFF2-40B4-BE49-F238E27FC236}">
                <a16:creationId xmlns:a16="http://schemas.microsoft.com/office/drawing/2014/main" id="{9DDA6EA3-098D-212C-EAB2-CEA38C2A0B70}"/>
              </a:ext>
            </a:extLst>
          </p:cNvPr>
          <p:cNvSpPr txBox="1"/>
          <p:nvPr/>
        </p:nvSpPr>
        <p:spPr>
          <a:xfrm>
            <a:off x="4544121" y="3551937"/>
            <a:ext cx="2536981" cy="261610"/>
          </a:xfrm>
          <a:prstGeom prst="rect">
            <a:avLst/>
          </a:prstGeom>
          <a:noFill/>
        </p:spPr>
        <p:txBody>
          <a:bodyPr wrap="square" rtlCol="0">
            <a:spAutoFit/>
          </a:bodyPr>
          <a:lstStyle/>
          <a:p>
            <a:r>
              <a:rPr lang="ja-JP" altLang="en-US" sz="1100" u="sng" dirty="0">
                <a:solidFill>
                  <a:prstClr val="black"/>
                </a:solidFill>
                <a:latin typeface="メイリオ" panose="020B0604030504040204" pitchFamily="50" charset="-128"/>
                <a:ea typeface="メイリオ" panose="020B0604030504040204" pitchFamily="50" charset="-128"/>
              </a:rPr>
              <a:t>お申込み日　令和 </a:t>
            </a:r>
            <a:r>
              <a:rPr lang="en-US" altLang="ja-JP" sz="1100" u="sng" dirty="0">
                <a:solidFill>
                  <a:prstClr val="black"/>
                </a:solidFill>
                <a:latin typeface="メイリオ" panose="020B0604030504040204" pitchFamily="50" charset="-128"/>
                <a:ea typeface="メイリオ" panose="020B0604030504040204" pitchFamily="50" charset="-128"/>
              </a:rPr>
              <a:t>4</a:t>
            </a:r>
            <a:r>
              <a:rPr lang="ja-JP" altLang="en-US" sz="1100" u="sng" dirty="0">
                <a:solidFill>
                  <a:prstClr val="black"/>
                </a:solidFill>
                <a:latin typeface="メイリオ" panose="020B0604030504040204" pitchFamily="50" charset="-128"/>
                <a:ea typeface="メイリオ" panose="020B0604030504040204" pitchFamily="50" charset="-128"/>
              </a:rPr>
              <a:t>年 　月　　日</a:t>
            </a:r>
            <a:endParaRPr lang="en-US" altLang="ja-JP" sz="1100" u="sng" dirty="0">
              <a:solidFill>
                <a:prstClr val="black"/>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3B42EA00-2361-1CE8-6442-9A5167757284}"/>
              </a:ext>
            </a:extLst>
          </p:cNvPr>
          <p:cNvSpPr txBox="1"/>
          <p:nvPr/>
        </p:nvSpPr>
        <p:spPr>
          <a:xfrm>
            <a:off x="1577073" y="2916034"/>
            <a:ext cx="4906160" cy="830997"/>
          </a:xfrm>
          <a:prstGeom prst="rect">
            <a:avLst/>
          </a:prstGeom>
          <a:noFill/>
        </p:spPr>
        <p:txBody>
          <a:bodyPr wrap="square" rtlCol="0">
            <a:spAutoFit/>
          </a:bodyPr>
          <a:lstStyle/>
          <a:p>
            <a:r>
              <a:rPr lang="ja-JP" altLang="en-US" sz="900" dirty="0">
                <a:solidFill>
                  <a:prstClr val="black"/>
                </a:solidFill>
                <a:latin typeface="メイリオ" panose="020B0604030504040204" pitchFamily="50" charset="-128"/>
                <a:ea typeface="メイリオ" panose="020B0604030504040204" pitchFamily="50" charset="-128"/>
              </a:rPr>
              <a:t>お申し込み先　</a:t>
            </a:r>
            <a:endParaRPr lang="en-US" altLang="ja-JP" sz="900" b="1" u="sng" dirty="0">
              <a:solidFill>
                <a:prstClr val="black"/>
              </a:solidFill>
              <a:latin typeface="メイリオ" panose="020B0604030504040204" pitchFamily="50" charset="-128"/>
              <a:ea typeface="メイリオ" panose="020B0604030504040204" pitchFamily="50" charset="-128"/>
            </a:endParaRPr>
          </a:p>
          <a:p>
            <a:r>
              <a:rPr lang="en-US" altLang="ja-JP" sz="900" dirty="0">
                <a:solidFill>
                  <a:prstClr val="black"/>
                </a:solidFill>
                <a:latin typeface="メイリオ" panose="020B0604030504040204" pitchFamily="50" charset="-128"/>
                <a:ea typeface="メイリオ" panose="020B0604030504040204" pitchFamily="50" charset="-128"/>
              </a:rPr>
              <a:t>E-mail:</a:t>
            </a:r>
            <a:r>
              <a:rPr lang="ja-JP" altLang="en-US" sz="900" dirty="0">
                <a:solidFill>
                  <a:prstClr val="black"/>
                </a:solidFill>
                <a:latin typeface="メイリオ" panose="020B0604030504040204" pitchFamily="50" charset="-128"/>
                <a:ea typeface="メイリオ" panose="020B0604030504040204" pitchFamily="50" charset="-128"/>
              </a:rPr>
              <a:t>　</a:t>
            </a:r>
            <a:r>
              <a:rPr lang="en-US" altLang="ja-JP" sz="900" dirty="0">
                <a:solidFill>
                  <a:srgbClr val="FF0000"/>
                </a:solidFill>
                <a:latin typeface="メイリオ" panose="020B0604030504040204" pitchFamily="50" charset="-128"/>
                <a:ea typeface="メイリオ" panose="020B0604030504040204" pitchFamily="50" charset="-128"/>
              </a:rPr>
              <a:t>kaigai@sozo-saitama.or.jp </a:t>
            </a:r>
          </a:p>
          <a:p>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本ページを</a:t>
            </a:r>
            <a:r>
              <a:rPr lang="en-US" altLang="ja-JP" sz="900" dirty="0">
                <a:solidFill>
                  <a:prstClr val="black"/>
                </a:solidFill>
                <a:latin typeface="メイリオ" panose="020B0604030504040204" pitchFamily="50" charset="-128"/>
                <a:ea typeface="メイリオ" panose="020B0604030504040204" pitchFamily="50" charset="-128"/>
              </a:rPr>
              <a:t>PDF</a:t>
            </a:r>
            <a:r>
              <a:rPr lang="ja-JP" altLang="en-US" sz="900" dirty="0">
                <a:solidFill>
                  <a:prstClr val="black"/>
                </a:solidFill>
                <a:latin typeface="メイリオ" panose="020B0604030504040204" pitchFamily="50" charset="-128"/>
                <a:ea typeface="メイリオ" panose="020B0604030504040204" pitchFamily="50" charset="-128"/>
              </a:rPr>
              <a:t>でスキャンするか、</a:t>
            </a:r>
            <a:r>
              <a:rPr lang="en-US" altLang="ja-JP" sz="900" dirty="0">
                <a:solidFill>
                  <a:prstClr val="black"/>
                </a:solidFill>
                <a:latin typeface="メイリオ" panose="020B0604030504040204" pitchFamily="50" charset="-128"/>
                <a:ea typeface="メイリオ" panose="020B0604030504040204" pitchFamily="50" charset="-128"/>
              </a:rPr>
              <a:t>PPT</a:t>
            </a:r>
            <a:r>
              <a:rPr lang="ja-JP" altLang="en-US" sz="900" dirty="0">
                <a:solidFill>
                  <a:prstClr val="black"/>
                </a:solidFill>
                <a:latin typeface="メイリオ" panose="020B0604030504040204" pitchFamily="50" charset="-128"/>
                <a:ea typeface="メイリオ" panose="020B0604030504040204" pitchFamily="50" charset="-128"/>
              </a:rPr>
              <a:t>データをそのまま添付し、送信して下さい。</a:t>
            </a:r>
            <a:endParaRPr lang="en-US" altLang="ja-JP" sz="900" dirty="0">
              <a:solidFill>
                <a:prstClr val="black"/>
              </a:solidFill>
              <a:latin typeface="メイリオ" panose="020B0604030504040204" pitchFamily="50" charset="-128"/>
              <a:ea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rPr>
              <a:t>お問い合せ</a:t>
            </a:r>
            <a:r>
              <a:rPr lang="en-US" altLang="ja-JP" sz="900" dirty="0">
                <a:solidFill>
                  <a:prstClr val="black"/>
                </a:solidFill>
                <a:latin typeface="メイリオ" panose="020B0604030504040204" pitchFamily="50" charset="-128"/>
                <a:ea typeface="メイリオ" panose="020B0604030504040204" pitchFamily="50" charset="-128"/>
              </a:rPr>
              <a:t>TEL</a:t>
            </a:r>
            <a:r>
              <a:rPr lang="ja-JP" altLang="en-US" sz="900" dirty="0">
                <a:solidFill>
                  <a:prstClr val="black"/>
                </a:solidFill>
                <a:latin typeface="メイリオ" panose="020B0604030504040204" pitchFamily="50" charset="-128"/>
                <a:ea typeface="メイリオ" panose="020B0604030504040204" pitchFamily="50" charset="-128"/>
              </a:rPr>
              <a:t>：０４８－８５１－６６５２　（担当：北村・高畑・許）</a:t>
            </a:r>
            <a:endParaRPr lang="en-US" altLang="ja-JP" sz="900" dirty="0">
              <a:solidFill>
                <a:prstClr val="black"/>
              </a:solidFill>
              <a:latin typeface="メイリオ" panose="020B0604030504040204" pitchFamily="50" charset="-128"/>
              <a:ea typeface="メイリオ" panose="020B0604030504040204" pitchFamily="50" charset="-128"/>
            </a:endParaRPr>
          </a:p>
          <a:p>
            <a:endParaRPr lang="en-US" altLang="ja-JP" sz="1050" dirty="0">
              <a:solidFill>
                <a:prstClr val="black"/>
              </a:solidFill>
              <a:latin typeface="メイリオ" panose="020B0604030504040204" pitchFamily="50" charset="-128"/>
              <a:ea typeface="メイリオ" panose="020B0604030504040204" pitchFamily="50" charset="-128"/>
            </a:endParaRPr>
          </a:p>
        </p:txBody>
      </p:sp>
      <p:graphicFrame>
        <p:nvGraphicFramePr>
          <p:cNvPr id="24" name="表 23">
            <a:extLst>
              <a:ext uri="{FF2B5EF4-FFF2-40B4-BE49-F238E27FC236}">
                <a16:creationId xmlns:a16="http://schemas.microsoft.com/office/drawing/2014/main" id="{ECCDCF9C-FC4E-D3CE-80F4-3C9299DA066F}"/>
              </a:ext>
            </a:extLst>
          </p:cNvPr>
          <p:cNvGraphicFramePr>
            <a:graphicFrameLocks noGrp="1"/>
          </p:cNvGraphicFramePr>
          <p:nvPr>
            <p:extLst>
              <p:ext uri="{D42A27DB-BD31-4B8C-83A1-F6EECF244321}">
                <p14:modId xmlns:p14="http://schemas.microsoft.com/office/powerpoint/2010/main" val="1214099573"/>
              </p:ext>
            </p:extLst>
          </p:nvPr>
        </p:nvGraphicFramePr>
        <p:xfrm>
          <a:off x="90677" y="3833746"/>
          <a:ext cx="6711338" cy="5775503"/>
        </p:xfrm>
        <a:graphic>
          <a:graphicData uri="http://schemas.openxmlformats.org/drawingml/2006/table">
            <a:tbl>
              <a:tblPr>
                <a:tableStyleId>{5C22544A-7EE6-4342-B048-85BDC9FD1C3A}</a:tableStyleId>
              </a:tblPr>
              <a:tblGrid>
                <a:gridCol w="1392857">
                  <a:extLst>
                    <a:ext uri="{9D8B030D-6E8A-4147-A177-3AD203B41FA5}">
                      <a16:colId xmlns:a16="http://schemas.microsoft.com/office/drawing/2014/main" val="2618428331"/>
                    </a:ext>
                  </a:extLst>
                </a:gridCol>
                <a:gridCol w="859762">
                  <a:extLst>
                    <a:ext uri="{9D8B030D-6E8A-4147-A177-3AD203B41FA5}">
                      <a16:colId xmlns:a16="http://schemas.microsoft.com/office/drawing/2014/main" val="2119498645"/>
                    </a:ext>
                  </a:extLst>
                </a:gridCol>
                <a:gridCol w="1826143">
                  <a:extLst>
                    <a:ext uri="{9D8B030D-6E8A-4147-A177-3AD203B41FA5}">
                      <a16:colId xmlns:a16="http://schemas.microsoft.com/office/drawing/2014/main" val="20002"/>
                    </a:ext>
                  </a:extLst>
                </a:gridCol>
                <a:gridCol w="681498">
                  <a:extLst>
                    <a:ext uri="{9D8B030D-6E8A-4147-A177-3AD203B41FA5}">
                      <a16:colId xmlns:a16="http://schemas.microsoft.com/office/drawing/2014/main" val="2829825531"/>
                    </a:ext>
                  </a:extLst>
                </a:gridCol>
                <a:gridCol w="1951078">
                  <a:extLst>
                    <a:ext uri="{9D8B030D-6E8A-4147-A177-3AD203B41FA5}">
                      <a16:colId xmlns:a16="http://schemas.microsoft.com/office/drawing/2014/main" val="20004"/>
                    </a:ext>
                  </a:extLst>
                </a:gridCol>
              </a:tblGrid>
              <a:tr h="326457">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事業者名</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11597584"/>
                  </a:ext>
                </a:extLst>
              </a:tr>
              <a:tr h="338300">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英語表記</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2806188"/>
                  </a:ext>
                </a:extLst>
              </a:tr>
              <a:tr h="323859">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事業内容</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　</a:t>
                      </a:r>
                      <a:endParaRPr lang="en-US" altLang="ja-JP" sz="1100" u="none" strike="noStrike" dirty="0">
                        <a:effectLst/>
                        <a:latin typeface="メイリオ" panose="020B0604030504040204" pitchFamily="50" charset="-128"/>
                        <a:ea typeface="メイリオ" panose="020B0604030504040204" pitchFamily="50" charset="-128"/>
                      </a:endParaRPr>
                    </a:p>
                    <a:p>
                      <a:pPr algn="l"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53932315"/>
                  </a:ext>
                </a:extLst>
              </a:tr>
              <a:tr h="217421">
                <a:tc>
                  <a:txBody>
                    <a:bodyPr/>
                    <a:lstStyle/>
                    <a:p>
                      <a:pPr algn="ctr" rtl="0" fontAlgn="ctr"/>
                      <a:r>
                        <a:rPr lang="en-US" sz="900" b="1" u="none" strike="noStrike" dirty="0">
                          <a:effectLst/>
                          <a:latin typeface="メイリオ" panose="020B0604030504040204" pitchFamily="50" charset="-128"/>
                          <a:ea typeface="メイリオ" panose="020B0604030504040204" pitchFamily="50" charset="-128"/>
                        </a:rPr>
                        <a:t>U　R　L</a:t>
                      </a:r>
                      <a:endParaRPr 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en-US" sz="1100" u="none" strike="noStrike" dirty="0">
                          <a:effectLst/>
                          <a:latin typeface="メイリオ" panose="020B0604030504040204" pitchFamily="50" charset="-128"/>
                          <a:ea typeface="メイリオ" panose="020B0604030504040204" pitchFamily="50" charset="-128"/>
                        </a:rPr>
                        <a:t> http://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64589278"/>
                  </a:ext>
                </a:extLst>
              </a:tr>
              <a:tr h="335130">
                <a:tc>
                  <a:txBody>
                    <a:bodyPr/>
                    <a:lstStyle/>
                    <a:p>
                      <a:pPr algn="ctr" rtl="0" fontAlgn="ctr"/>
                      <a:r>
                        <a:rPr lang="zh-TW" altLang="en-US" sz="900" b="1" u="none" strike="noStrike" dirty="0">
                          <a:effectLst/>
                          <a:latin typeface="メイリオ" panose="020B0604030504040204" pitchFamily="50" charset="-128"/>
                          <a:ea typeface="メイリオ" panose="020B0604030504040204" pitchFamily="50" charset="-128"/>
                        </a:rPr>
                        <a:t>通 訳</a:t>
                      </a:r>
                      <a:r>
                        <a:rPr lang="en-US" altLang="ja-JP" sz="900" b="1" u="none" strike="noStrike" dirty="0">
                          <a:effectLst/>
                          <a:latin typeface="メイリオ" panose="020B0604030504040204" pitchFamily="50" charset="-128"/>
                          <a:ea typeface="メイリオ" panose="020B0604030504040204" pitchFamily="50" charset="-128"/>
                        </a:rPr>
                        <a:t>(</a:t>
                      </a:r>
                      <a:r>
                        <a:rPr lang="ja-JP" altLang="en-US" sz="900" b="1" u="none" strike="noStrike" dirty="0">
                          <a:effectLst/>
                          <a:latin typeface="メイリオ" panose="020B0604030504040204" pitchFamily="50" charset="-128"/>
                          <a:ea typeface="メイリオ" panose="020B0604030504040204" pitchFamily="50" charset="-128"/>
                        </a:rPr>
                        <a:t>又は営業代行）</a:t>
                      </a:r>
                      <a:endParaRPr lang="en-US" altLang="ja-JP" sz="900" b="1" u="none" strike="noStrike" dirty="0">
                        <a:effectLst/>
                        <a:latin typeface="メイリオ" panose="020B0604030504040204" pitchFamily="50" charset="-128"/>
                        <a:ea typeface="メイリオ" panose="020B0604030504040204" pitchFamily="50" charset="-128"/>
                      </a:endParaRPr>
                    </a:p>
                    <a:p>
                      <a:pPr algn="ctr" rtl="0" fontAlgn="ctr"/>
                      <a:r>
                        <a:rPr lang="zh-TW" altLang="en-US" sz="900" b="1" u="none" strike="noStrike" dirty="0">
                          <a:effectLst/>
                          <a:latin typeface="メイリオ" panose="020B0604030504040204" pitchFamily="50" charset="-128"/>
                          <a:ea typeface="メイリオ" panose="020B0604030504040204" pitchFamily="50" charset="-128"/>
                        </a:rPr>
                        <a:t> （〇印記入）</a:t>
                      </a:r>
                      <a:endParaRPr lang="zh-TW"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必要（　　　　　）　　・　　不要（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32182858"/>
                  </a:ext>
                </a:extLst>
              </a:tr>
              <a:tr h="251441">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ご連絡先・ご担当者</a:t>
                      </a: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　</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お申し込みから出展当日の</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ご連絡先・ご担当者をご記入下さい</a:t>
                      </a:r>
                      <a:r>
                        <a:rPr lang="en-US" altLang="ja-JP" sz="900" b="1" u="none" strike="noStrike" dirty="0">
                          <a:effectLst/>
                          <a:latin typeface="メイリオ" panose="020B0604030504040204" pitchFamily="50" charset="-128"/>
                          <a:ea typeface="メイリオ" panose="020B0604030504040204" pitchFamily="50" charset="-128"/>
                        </a:rPr>
                        <a:t>)</a:t>
                      </a:r>
                      <a:endParaRPr lang="en-US" altLang="ja-JP"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お名前</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r>
                        <a:rPr lang="ja-JP" altLang="en-US" sz="800" u="none" strike="noStrike" dirty="0">
                          <a:effectLst/>
                          <a:latin typeface="メイリオ" panose="020B0604030504040204" pitchFamily="50" charset="-128"/>
                          <a:ea typeface="メイリオ" panose="020B0604030504040204" pitchFamily="50" charset="-128"/>
                        </a:rPr>
                        <a:t>（日本語表記）</a:t>
                      </a:r>
                      <a:r>
                        <a:rPr lang="ja-JP" altLang="en-US" sz="900" u="none" strike="noStrike" dirty="0">
                          <a:effectLst/>
                          <a:latin typeface="メイリオ" panose="020B0604030504040204" pitchFamily="50" charset="-128"/>
                          <a:ea typeface="メイリオ" panose="020B0604030504040204" pitchFamily="50" charset="-128"/>
                        </a:rPr>
                        <a:t>　　　　　　　　　　　　　　　　</a:t>
                      </a:r>
                      <a:r>
                        <a:rPr lang="ja-JP" altLang="en-US" sz="800" u="none" strike="noStrike" dirty="0">
                          <a:effectLst/>
                          <a:latin typeface="メイリオ" panose="020B0604030504040204" pitchFamily="50" charset="-128"/>
                          <a:ea typeface="メイリオ" panose="020B0604030504040204" pitchFamily="50" charset="-128"/>
                        </a:rPr>
                        <a:t>（英語表記）</a:t>
                      </a:r>
                      <a:r>
                        <a:rPr lang="ja-JP" altLang="en-US" sz="900" u="none" strike="noStrike" dirty="0">
                          <a:effectLst/>
                          <a:latin typeface="メイリオ" panose="020B0604030504040204" pitchFamily="50" charset="-128"/>
                          <a:ea typeface="メイリオ" panose="020B0604030504040204" pitchFamily="50" charset="-128"/>
                        </a:rPr>
                        <a:t>　　　　　　　　　　　</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87726544"/>
                  </a:ext>
                </a:extLst>
              </a:tr>
              <a:tr h="266580">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部署</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役職</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800" u="none" strike="noStrike" dirty="0">
                          <a:effectLst/>
                          <a:latin typeface="メイリオ" panose="020B0604030504040204" pitchFamily="50" charset="-128"/>
                          <a:ea typeface="メイリオ" panose="020B0604030504040204" pitchFamily="50" charset="-128"/>
                        </a:rPr>
                        <a:t>　</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183603"/>
                  </a:ext>
                </a:extLst>
              </a:tr>
              <a:tr h="274700">
                <a:tc vMerge="1">
                  <a:txBody>
                    <a:bodyPr/>
                    <a:lstStyle/>
                    <a:p>
                      <a:pPr algn="ctr" rtl="0" fontAlgn="ct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en-US" sz="1100" u="none" strike="noStrike" dirty="0">
                          <a:effectLst/>
                          <a:latin typeface="メイリオ" panose="020B0604030504040204" pitchFamily="50" charset="-128"/>
                          <a:ea typeface="メイリオ" panose="020B0604030504040204" pitchFamily="50" charset="-128"/>
                        </a:rPr>
                        <a:t> E-mail :　　　　　　　　　　　　　　　＠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3095055"/>
                  </a:ext>
                </a:extLst>
              </a:tr>
              <a:tr h="428330">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所在地（ご住所）</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32691467"/>
                  </a:ext>
                </a:extLst>
              </a:tr>
              <a:tr h="275858">
                <a:tc>
                  <a:txBody>
                    <a:bodyPr/>
                    <a:lstStyle/>
                    <a:p>
                      <a:pPr algn="ctr" rtl="0" fontAlgn="ctr"/>
                      <a:r>
                        <a:rPr lang="en-US" sz="900" b="1" u="none" strike="noStrike" dirty="0">
                          <a:effectLst/>
                          <a:latin typeface="メイリオ" panose="020B0604030504040204" pitchFamily="50" charset="-128"/>
                          <a:ea typeface="メイリオ" panose="020B0604030504040204" pitchFamily="50" charset="-128"/>
                        </a:rPr>
                        <a:t>TEL　／　FAX</a:t>
                      </a:r>
                      <a:endParaRPr 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TEL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a:effectLst/>
                          <a:latin typeface="メイリオ" panose="020B0604030504040204" pitchFamily="50" charset="-128"/>
                          <a:ea typeface="メイリオ" panose="020B0604030504040204" pitchFamily="50" charset="-128"/>
                        </a:rPr>
                        <a:t>　</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FAX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a:effectLst/>
                          <a:latin typeface="メイリオ" panose="020B0604030504040204" pitchFamily="50" charset="-128"/>
                          <a:ea typeface="メイリオ" panose="020B0604030504040204" pitchFamily="50" charset="-128"/>
                        </a:rPr>
                        <a:t>　</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04666"/>
                  </a:ext>
                </a:extLst>
              </a:tr>
              <a:tr h="1741517">
                <a:tc>
                  <a:txBody>
                    <a:bodyPr/>
                    <a:lstStyle/>
                    <a:p>
                      <a:pPr algn="ctr" rtl="0" fontAlgn="ctr"/>
                      <a:endParaRPr lang="en-US" altLang="ja-JP" sz="900" b="1" u="none" strike="noStrike" dirty="0">
                        <a:solidFill>
                          <a:srgbClr val="FF0000"/>
                        </a:solidFill>
                        <a:effectLst/>
                        <a:latin typeface="メイリオ" panose="020B0604030504040204" pitchFamily="50" charset="-128"/>
                        <a:ea typeface="メイリオ" panose="020B0604030504040204" pitchFamily="50" charset="-128"/>
                      </a:endParaRPr>
                    </a:p>
                    <a:p>
                      <a:pPr algn="ctr" rtl="0" fontAlgn="ctr"/>
                      <a:endParaRPr lang="en-US" altLang="ja-JP" sz="900" b="1" u="none" strike="noStrike" dirty="0">
                        <a:solidFill>
                          <a:srgbClr val="FF0000"/>
                        </a:solidFill>
                        <a:effectLst/>
                        <a:latin typeface="メイリオ" panose="020B0604030504040204" pitchFamily="50" charset="-128"/>
                        <a:ea typeface="メイリオ" panose="020B0604030504040204" pitchFamily="50" charset="-128"/>
                      </a:endParaRPr>
                    </a:p>
                    <a:p>
                      <a:pPr algn="ctr" rtl="0" fontAlgn="ctr"/>
                      <a:r>
                        <a:rPr lang="en-US" altLang="ja-JP" sz="900" b="1"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900" b="1" u="none" strike="noStrike" dirty="0">
                          <a:solidFill>
                            <a:srgbClr val="FF0000"/>
                          </a:solidFill>
                          <a:effectLst/>
                          <a:latin typeface="メイリオ" panose="020B0604030504040204" pitchFamily="50" charset="-128"/>
                          <a:ea typeface="メイリオ" panose="020B0604030504040204" pitchFamily="50" charset="-128"/>
                        </a:rPr>
                        <a:t>選考時の資料となります</a:t>
                      </a:r>
                      <a:r>
                        <a:rPr lang="en-US" altLang="ja-JP" sz="900" b="1" u="none" strike="noStrike" dirty="0">
                          <a:solidFill>
                            <a:srgbClr val="FF0000"/>
                          </a:solidFill>
                          <a:effectLst/>
                          <a:latin typeface="メイリオ" panose="020B0604030504040204" pitchFamily="50" charset="-128"/>
                          <a:ea typeface="メイリオ" panose="020B0604030504040204" pitchFamily="50" charset="-128"/>
                        </a:rPr>
                        <a:t>】</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出展目的・展示製品</a:t>
                      </a: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i="0" u="none" strike="noStrike" dirty="0">
                        <a:solidFill>
                          <a:srgbClr val="000000"/>
                        </a:solidFill>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sng" strike="noStrike" dirty="0">
                          <a:effectLst/>
                          <a:latin typeface="メイリオ" panose="020B0604030504040204" pitchFamily="50" charset="-128"/>
                          <a:ea typeface="メイリオ" panose="020B0604030504040204" pitchFamily="50" charset="-128"/>
                        </a:rPr>
                        <a:t>（展示製品はチラシ・カタログ等の資料を別添ください）</a:t>
                      </a:r>
                      <a:endParaRPr lang="ja-JP" altLang="en-US" sz="900" b="1" i="0" u="sng"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　</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en-US" altLang="ja-JP" sz="1100" u="none" strike="noStrike" dirty="0">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52166290"/>
                  </a:ext>
                </a:extLst>
              </a:tr>
            </a:tbl>
          </a:graphicData>
        </a:graphic>
      </p:graphicFrame>
      <p:pic>
        <p:nvPicPr>
          <p:cNvPr id="25" name="図 24" descr="さいたま市ＷＥＢサイトです">
            <a:extLst>
              <a:ext uri="{FF2B5EF4-FFF2-40B4-BE49-F238E27FC236}">
                <a16:creationId xmlns:a16="http://schemas.microsoft.com/office/drawing/2014/main" id="{595AD831-D0DB-F491-FADB-23CE1F66EC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80928" y="9638650"/>
            <a:ext cx="1131993" cy="264005"/>
          </a:xfrm>
          <a:prstGeom prst="rect">
            <a:avLst/>
          </a:prstGeom>
          <a:noFill/>
          <a:ln>
            <a:noFill/>
          </a:ln>
        </p:spPr>
      </p:pic>
      <p:sp>
        <p:nvSpPr>
          <p:cNvPr id="26" name="テキスト ボックス 25">
            <a:extLst>
              <a:ext uri="{FF2B5EF4-FFF2-40B4-BE49-F238E27FC236}">
                <a16:creationId xmlns:a16="http://schemas.microsoft.com/office/drawing/2014/main" id="{46B7B067-F9F1-F1DA-5DC4-11122F162E7E}"/>
              </a:ext>
            </a:extLst>
          </p:cNvPr>
          <p:cNvSpPr txBox="1"/>
          <p:nvPr/>
        </p:nvSpPr>
        <p:spPr>
          <a:xfrm>
            <a:off x="5283325" y="2145272"/>
            <a:ext cx="1518690" cy="738664"/>
          </a:xfrm>
          <a:prstGeom prst="rect">
            <a:avLst/>
          </a:prstGeom>
          <a:solidFill>
            <a:srgbClr val="FF0000"/>
          </a:solidFill>
          <a:ln>
            <a:solidFill>
              <a:schemeClr val="tx1"/>
            </a:solidFill>
          </a:ln>
        </p:spPr>
        <p:txBody>
          <a:bodyPr wrap="square" rtlCol="0">
            <a:spAutoFit/>
          </a:bodyPr>
          <a:lstStyle/>
          <a:p>
            <a:pPr algn="ctr"/>
            <a:r>
              <a:rPr lang="ja-JP" altLang="en-US" sz="1400" b="1" u="sng" dirty="0">
                <a:solidFill>
                  <a:schemeClr val="bg1"/>
                </a:solidFill>
                <a:latin typeface="メイリオ" panose="020B0604030504040204" pitchFamily="50" charset="-128"/>
                <a:ea typeface="メイリオ" panose="020B0604030504040204" pitchFamily="50" charset="-128"/>
              </a:rPr>
              <a:t>申込期限</a:t>
            </a:r>
            <a:endParaRPr lang="en-US" altLang="ja-JP" sz="1400" b="1" u="sng" dirty="0">
              <a:solidFill>
                <a:schemeClr val="bg1"/>
              </a:solidFill>
              <a:latin typeface="メイリオ" panose="020B0604030504040204" pitchFamily="50" charset="-128"/>
              <a:ea typeface="メイリオ" panose="020B0604030504040204" pitchFamily="50" charset="-128"/>
            </a:endParaRPr>
          </a:p>
          <a:p>
            <a:pPr algn="ctr"/>
            <a:r>
              <a:rPr lang="en-US" altLang="ja-JP" sz="1400" b="1" u="sng" dirty="0">
                <a:solidFill>
                  <a:schemeClr val="bg1"/>
                </a:solidFill>
                <a:latin typeface="メイリオ" panose="020B0604030504040204" pitchFamily="50" charset="-128"/>
                <a:ea typeface="メイリオ" panose="020B0604030504040204" pitchFamily="50" charset="-128"/>
              </a:rPr>
              <a:t>6</a:t>
            </a:r>
            <a:r>
              <a:rPr lang="ja-JP" altLang="en-US" sz="1400" b="1" u="sng" dirty="0">
                <a:solidFill>
                  <a:schemeClr val="bg1"/>
                </a:solidFill>
                <a:latin typeface="メイリオ" panose="020B0604030504040204" pitchFamily="50" charset="-128"/>
                <a:ea typeface="メイリオ" panose="020B0604030504040204" pitchFamily="50" charset="-128"/>
              </a:rPr>
              <a:t>月</a:t>
            </a:r>
            <a:r>
              <a:rPr lang="en-US" altLang="ja-JP" sz="1400" b="1" u="sng" dirty="0">
                <a:solidFill>
                  <a:schemeClr val="bg1"/>
                </a:solidFill>
                <a:latin typeface="メイリオ" panose="020B0604030504040204" pitchFamily="50" charset="-128"/>
                <a:ea typeface="メイリオ" panose="020B0604030504040204" pitchFamily="50" charset="-128"/>
              </a:rPr>
              <a:t>15</a:t>
            </a:r>
            <a:r>
              <a:rPr lang="ja-JP" altLang="en-US" sz="1400" b="1" u="sng" dirty="0">
                <a:solidFill>
                  <a:schemeClr val="bg1"/>
                </a:solidFill>
                <a:latin typeface="メイリオ" panose="020B0604030504040204" pitchFamily="50" charset="-128"/>
                <a:ea typeface="メイリオ" panose="020B0604030504040204" pitchFamily="50" charset="-128"/>
              </a:rPr>
              <a:t>日（水）</a:t>
            </a:r>
            <a:endParaRPr lang="en-US" altLang="ja-JP" sz="1400" b="1" u="sng" dirty="0">
              <a:solidFill>
                <a:schemeClr val="bg1"/>
              </a:solidFill>
              <a:latin typeface="メイリオ" panose="020B0604030504040204" pitchFamily="50" charset="-128"/>
              <a:ea typeface="メイリオ" panose="020B0604030504040204" pitchFamily="50" charset="-128"/>
            </a:endParaRPr>
          </a:p>
          <a:p>
            <a:pPr algn="ctr"/>
            <a:r>
              <a:rPr lang="ja-JP" altLang="en-US" sz="1400" b="1" u="sng" dirty="0">
                <a:solidFill>
                  <a:schemeClr val="bg1"/>
                </a:solidFill>
                <a:latin typeface="メイリオ" panose="020B0604030504040204" pitchFamily="50" charset="-128"/>
                <a:ea typeface="メイリオ" panose="020B0604030504040204" pitchFamily="50" charset="-128"/>
              </a:rPr>
              <a:t>午後</a:t>
            </a:r>
            <a:r>
              <a:rPr lang="en-US" altLang="ja-JP" sz="1400" b="1" u="sng" dirty="0">
                <a:solidFill>
                  <a:schemeClr val="bg1"/>
                </a:solidFill>
                <a:latin typeface="メイリオ" panose="020B0604030504040204" pitchFamily="50" charset="-128"/>
                <a:ea typeface="メイリオ" panose="020B0604030504040204" pitchFamily="50" charset="-128"/>
              </a:rPr>
              <a:t>5</a:t>
            </a:r>
            <a:r>
              <a:rPr lang="ja-JP" altLang="en-US" sz="1400" b="1" u="sng" dirty="0">
                <a:solidFill>
                  <a:schemeClr val="bg1"/>
                </a:solidFill>
                <a:latin typeface="メイリオ" panose="020B0604030504040204" pitchFamily="50" charset="-128"/>
                <a:ea typeface="メイリオ" panose="020B0604030504040204" pitchFamily="50" charset="-128"/>
              </a:rPr>
              <a:t>時</a:t>
            </a:r>
            <a:endParaRPr lang="en-US" altLang="ja-JP" sz="1400" b="1" u="sng" dirty="0">
              <a:solidFill>
                <a:schemeClr val="bg1"/>
              </a:solidFill>
              <a:latin typeface="メイリオ" panose="020B0604030504040204" pitchFamily="50" charset="-128"/>
              <a:ea typeface="メイリオ" panose="020B0604030504040204" pitchFamily="50" charset="-128"/>
            </a:endParaRPr>
          </a:p>
        </p:txBody>
      </p:sp>
      <p:pic>
        <p:nvPicPr>
          <p:cNvPr id="18" name="図 17"/>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7249" b="13144"/>
          <a:stretch/>
        </p:blipFill>
        <p:spPr>
          <a:xfrm>
            <a:off x="2567168" y="9902655"/>
            <a:ext cx="1745561" cy="291322"/>
          </a:xfrm>
          <a:prstGeom prst="rect">
            <a:avLst/>
          </a:prstGeom>
        </p:spPr>
      </p:pic>
    </p:spTree>
    <p:extLst>
      <p:ext uri="{BB962C8B-B14F-4D97-AF65-F5344CB8AC3E}">
        <p14:creationId xmlns:p14="http://schemas.microsoft.com/office/powerpoint/2010/main" val="2026271415"/>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966</Words>
  <Application>Microsoft Office PowerPoint</Application>
  <PresentationFormat>ユーザー設定</PresentationFormat>
  <Paragraphs>111</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HG丸ｺﾞｼｯｸM-PRO</vt:lpstr>
      <vt:lpstr>メイリオ</vt:lpstr>
      <vt:lpstr>Arial</vt:lpstr>
      <vt:lpstr>Calibri</vt:lpstr>
      <vt:lpstr>Wingdings</vt:lpstr>
      <vt:lpstr>1_Office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山瀬　裕大</dc:creator>
  <cp:lastModifiedBy>Sakiko Kitamura</cp:lastModifiedBy>
  <cp:revision>19</cp:revision>
  <cp:lastPrinted>2022-06-01T02:06:33Z</cp:lastPrinted>
  <dcterms:modified xsi:type="dcterms:W3CDTF">2022-06-01T02:09:18Z</dcterms:modified>
</cp:coreProperties>
</file>