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894" r:id="rId1"/>
  </p:sldMasterIdLst>
  <p:notesMasterIdLst>
    <p:notesMasterId r:id="rId4"/>
  </p:notesMasterIdLst>
  <p:sldIdLst>
    <p:sldId id="285" r:id="rId2"/>
    <p:sldId id="279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3300"/>
    <a:srgbClr val="47B7D5"/>
    <a:srgbClr val="009900"/>
    <a:srgbClr val="D0B000"/>
    <a:srgbClr val="FF0000"/>
    <a:srgbClr val="D29C00"/>
    <a:srgbClr val="D2A000"/>
    <a:srgbClr val="D8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5320" autoAdjust="0"/>
  </p:normalViewPr>
  <p:slideViewPr>
    <p:cSldViewPr>
      <p:cViewPr>
        <p:scale>
          <a:sx n="90" d="100"/>
          <a:sy n="90" d="100"/>
        </p:scale>
        <p:origin x="1434" y="-50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7563" y="739775"/>
            <a:ext cx="2560637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7" y="4686500"/>
            <a:ext cx="5388610" cy="443984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1046B0E4-4C6F-4D79-A7AA-A429D5F371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135176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46B0E4-4C6F-4D79-A7AA-A429D5F371B8}" type="slidenum">
              <a:rPr lang="en-US" altLang="ja-JP" smtClean="0"/>
              <a:pPr>
                <a:defRPr/>
              </a:pPr>
              <a:t>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2302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2231"/>
            <a:ext cx="6878487" cy="9930462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473216"/>
            <a:ext cx="4370039" cy="237799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851205"/>
            <a:ext cx="4370039" cy="158441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BE4260-DB26-4AED-9769-6FA8A75234E4}" type="datetime1">
              <a:rPr lang="ja-JP" altLang="en-US" smtClean="0"/>
              <a:pPr>
                <a:defRPr/>
              </a:pPr>
              <a:t>2023/6/5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埼玉国際ビジネスサポートセンター　宮川邦夫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D080A4-DDC1-4F32-B213-1AC6ACB730BA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53230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49163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DA5F63-6060-4AA7-BB6D-0EE9A68F055E}" type="datetime1">
              <a:rPr lang="ja-JP" altLang="en-US" smtClean="0"/>
              <a:pPr>
                <a:defRPr/>
              </a:pPr>
              <a:t>2023/6/5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さいたま市　産業展開推進課　山口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DB9074-7A13-4510-9435-E43BAB3D6EB9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54207272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5246511"/>
            <a:ext cx="4064853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DA5F63-6060-4AA7-BB6D-0EE9A68F055E}" type="datetime1">
              <a:rPr lang="ja-JP" altLang="en-US" smtClean="0"/>
              <a:pPr>
                <a:defRPr/>
              </a:pPr>
              <a:t>2023/6/5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さいたま市　産業展開推進課　山口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DB9074-7A13-4510-9435-E43BAB3D6EB9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5663280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0649"/>
            <a:ext cx="4760786" cy="3748998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DA5F63-6060-4AA7-BB6D-0EE9A68F055E}" type="datetime1">
              <a:rPr lang="ja-JP" altLang="en-US" smtClean="0"/>
              <a:pPr>
                <a:defRPr/>
              </a:pPr>
              <a:t>2023/6/5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さいたま市　産業展開推進課　山口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DB9074-7A13-4510-9435-E43BAB3D6EB9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25518816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DA5F63-6060-4AA7-BB6D-0EE9A68F055E}" type="datetime1">
              <a:rPr lang="ja-JP" altLang="en-US" smtClean="0"/>
              <a:pPr>
                <a:defRPr/>
              </a:pPr>
              <a:t>2023/6/5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さいたま市　産業展開推進課　山口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DB9074-7A13-4510-9435-E43BAB3D6EB9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2129327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80533"/>
            <a:ext cx="4756099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DA5F63-6060-4AA7-BB6D-0EE9A68F055E}" type="datetime1">
              <a:rPr lang="ja-JP" altLang="en-US" smtClean="0"/>
              <a:pPr>
                <a:defRPr/>
              </a:pPr>
              <a:t>2023/6/5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さいたま市　産業展開推進課　山口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DB9074-7A13-4510-9435-E43BAB3D6EB9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15384484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DA5F63-6060-4AA7-BB6D-0EE9A68F055E}" type="datetime1">
              <a:rPr lang="ja-JP" altLang="en-US" smtClean="0"/>
              <a:pPr>
                <a:defRPr/>
              </a:pPr>
              <a:t>2023/6/5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さいたま市　産業展開推進課　山口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DB9074-7A13-4510-9435-E43BAB3D6EB9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6510631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80534"/>
            <a:ext cx="734109" cy="7585429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80534"/>
            <a:ext cx="3896270" cy="758542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DA5F63-6060-4AA7-BB6D-0EE9A68F055E}" type="datetime1">
              <a:rPr lang="ja-JP" altLang="en-US" smtClean="0"/>
              <a:pPr>
                <a:defRPr/>
              </a:pPr>
              <a:t>2023/6/5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さいたま市　産業展開推進課　山口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DB9074-7A13-4510-9435-E43BAB3D6EB9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56640871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D7AD11-CE4C-4545-BCFC-9E92092D4A42}" type="datetime1">
              <a:rPr lang="ja-JP" altLang="en-US" smtClean="0"/>
              <a:pPr>
                <a:defRPr/>
              </a:pPr>
              <a:t>2023/6/5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441E6-1779-42F7-BB1E-50E005E850AC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81071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01254"/>
            <a:ext cx="4760786" cy="263839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DA5F63-6060-4AA7-BB6D-0EE9A68F055E}" type="datetime1">
              <a:rPr lang="ja-JP" altLang="en-US" smtClean="0"/>
              <a:pPr>
                <a:defRPr/>
              </a:pPr>
              <a:t>2023/6/5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さいたま市　産業展開推進課　山口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DB9074-7A13-4510-9435-E43BAB3D6EB9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54781022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190782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120851"/>
            <a:ext cx="2316082" cy="56055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120853"/>
            <a:ext cx="2316083" cy="560556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6FDC98-4CB9-426D-8E04-9C93C5D225A5}" type="datetime1">
              <a:rPr lang="ja-JP" altLang="en-US" smtClean="0"/>
              <a:pPr>
                <a:defRPr/>
              </a:pPr>
              <a:t>2023/6/5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43E0BB-1EB1-4E56-BE7B-34D6AD507954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56799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DA5F63-6060-4AA7-BB6D-0EE9A68F055E}" type="datetime1">
              <a:rPr lang="ja-JP" altLang="en-US" smtClean="0"/>
              <a:pPr>
                <a:defRPr/>
              </a:pPr>
              <a:t>2023/6/5</a:t>
            </a:fld>
            <a:endParaRPr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さいたま市　産業展開推進課　山口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DB9074-7A13-4510-9435-E43BAB3D6EB9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65513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80533"/>
            <a:ext cx="4760786" cy="190782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DA5F63-6060-4AA7-BB6D-0EE9A68F055E}" type="datetime1">
              <a:rPr lang="ja-JP" altLang="en-US" smtClean="0"/>
              <a:pPr>
                <a:defRPr/>
              </a:pPr>
              <a:t>2023/6/5</a:t>
            </a:fld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さいたま市　産業展開推進課　山口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DB9074-7A13-4510-9435-E43BAB3D6EB9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2387809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846B2A-BA77-470D-9C78-6B0F9138BA69}" type="datetime1">
              <a:rPr lang="ja-JP" altLang="en-US" smtClean="0"/>
              <a:pPr>
                <a:defRPr/>
              </a:pPr>
              <a:t>2023/6/5</a:t>
            </a:fld>
            <a:endParaRPr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埼玉国際ビジネスサポートセンター　宮川邦夫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D4596F-FB6B-4059-90E4-52E785877E6C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4161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164650"/>
            <a:ext cx="2092637" cy="1846673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743781"/>
            <a:ext cx="2539528" cy="7982631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011323"/>
            <a:ext cx="2092637" cy="373309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DA5F63-6060-4AA7-BB6D-0EE9A68F055E}" type="datetime1">
              <a:rPr lang="ja-JP" altLang="en-US" smtClean="0"/>
              <a:pPr>
                <a:defRPr/>
              </a:pPr>
              <a:t>2023/6/5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さいたま市　産業展開推進課　山口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DB9074-7A13-4510-9435-E43BAB3D6EB9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264782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934200"/>
            <a:ext cx="4760786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80533"/>
            <a:ext cx="4760786" cy="555492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752822"/>
            <a:ext cx="4760786" cy="97359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DA5F63-6060-4AA7-BB6D-0EE9A68F055E}" type="datetime1">
              <a:rPr lang="ja-JP" altLang="en-US" smtClean="0"/>
              <a:pPr>
                <a:defRPr/>
              </a:pPr>
              <a:t>2023/6/5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さいたま市　産業展開推進課　山口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DB9074-7A13-4510-9435-E43BAB3D6EB9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4572394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2231"/>
            <a:ext cx="6878488" cy="9930462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0853"/>
            <a:ext cx="4760786" cy="560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726414"/>
            <a:ext cx="51309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DA5F63-6060-4AA7-BB6D-0EE9A68F055E}" type="datetime1">
              <a:rPr lang="ja-JP" altLang="en-US" smtClean="0"/>
              <a:pPr>
                <a:defRPr/>
              </a:pPr>
              <a:t>2023/6/5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726414"/>
            <a:ext cx="346723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ja-JP" altLang="en-US"/>
              <a:t>さいたま市　産業展開推進課　山口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726414"/>
            <a:ext cx="38447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FDB9074-7A13-4510-9435-E43BAB3D6EB9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05246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  <p:sldLayoutId id="2147483906" r:id="rId12"/>
    <p:sldLayoutId id="2147483907" r:id="rId13"/>
    <p:sldLayoutId id="2147483908" r:id="rId14"/>
    <p:sldLayoutId id="2147483909" r:id="rId15"/>
    <p:sldLayoutId id="2147483910" r:id="rId16"/>
  </p:sldLayoutIdLst>
  <p:hf hdr="0" dt="0"/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E582937-524F-4BB0-AD49-73B8372E548F}"/>
              </a:ext>
            </a:extLst>
          </p:cNvPr>
          <p:cNvSpPr/>
          <p:nvPr/>
        </p:nvSpPr>
        <p:spPr>
          <a:xfrm>
            <a:off x="-99392" y="968724"/>
            <a:ext cx="7056784" cy="665572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178930" y="1089278"/>
            <a:ext cx="6480721" cy="2711594"/>
          </a:xfrm>
          <a:prstGeom prst="rect">
            <a:avLst/>
          </a:prstGeom>
          <a:solidFill>
            <a:schemeClr val="bg1"/>
          </a:solidFill>
          <a:ln w="88900" cmpd="thickThin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第</a:t>
            </a:r>
            <a:r>
              <a:rPr lang="en-US" altLang="ja-JP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36</a:t>
            </a:r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回日本内視鏡外科学会総会でのさいたまブース共同出展企業を募集します。展示会場では内視鏡分野の医療機器のニーズ収集や製品の</a:t>
            </a:r>
            <a:r>
              <a:rPr lang="en-US" altLang="ja-JP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PR</a:t>
            </a:r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を行います。</a:t>
            </a:r>
            <a:endParaRPr lang="en-US" altLang="ja-JP" b="1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内視鏡分野の臨床医との情報交換を通して、</a:t>
            </a:r>
            <a:endParaRPr lang="en-US" altLang="ja-JP" b="1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 </a:t>
            </a:r>
            <a:r>
              <a:rPr lang="ja-JP" altLang="en-US" sz="24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・臨床現場のニーズ収集や意見交換</a:t>
            </a:r>
            <a:endParaRPr lang="en-US" altLang="ja-JP" sz="2400" b="1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24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・製品の評価やモニタリング</a:t>
            </a:r>
          </a:p>
          <a:p>
            <a:r>
              <a:rPr lang="ja-JP" altLang="en-US" sz="24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・貴社の製品や技術の</a:t>
            </a:r>
            <a:r>
              <a:rPr lang="en-US" altLang="ja-JP" sz="24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PR</a:t>
            </a:r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等により、</a:t>
            </a:r>
            <a:endParaRPr lang="en-US" altLang="ja-JP" b="1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医療分野での事業展開のためのチャンスとなります。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E301E34-DCA0-2F4D-8E62-5704D05F9412}"/>
              </a:ext>
            </a:extLst>
          </p:cNvPr>
          <p:cNvSpPr txBox="1"/>
          <p:nvPr/>
        </p:nvSpPr>
        <p:spPr>
          <a:xfrm>
            <a:off x="183782" y="4039321"/>
            <a:ext cx="648072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u"/>
            </a:pPr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開催期間   </a:t>
            </a:r>
            <a:r>
              <a:rPr lang="en-US" altLang="ja-JP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2023</a:t>
            </a:r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lang="en-US" altLang="ja-JP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12</a:t>
            </a:r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月</a:t>
            </a:r>
            <a:r>
              <a:rPr lang="en-US" altLang="ja-JP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7</a:t>
            </a:r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日</a:t>
            </a:r>
            <a:r>
              <a:rPr lang="en-US" altLang="ja-JP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木</a:t>
            </a:r>
            <a:r>
              <a:rPr lang="en-US" altLang="ja-JP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)〜12</a:t>
            </a:r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月</a:t>
            </a:r>
            <a:r>
              <a:rPr lang="en-US" altLang="ja-JP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9</a:t>
            </a:r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日</a:t>
            </a:r>
            <a:r>
              <a:rPr lang="en-US" altLang="ja-JP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土</a:t>
            </a:r>
            <a:r>
              <a:rPr lang="en-US" altLang="ja-JP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) </a:t>
            </a:r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en-US" altLang="ja-JP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日間</a:t>
            </a:r>
            <a:endParaRPr lang="en-US" altLang="ja-JP" b="1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285750" indent="-285750" algn="l">
              <a:buFont typeface="Wingdings" panose="05000000000000000000" pitchFamily="2" charset="2"/>
              <a:buChar char="u"/>
            </a:pPr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会　　場   パシフィコ横浜</a:t>
            </a:r>
            <a:r>
              <a:rPr lang="en-US" altLang="ja-JP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 </a:t>
            </a:r>
            <a:br>
              <a:rPr lang="en-US" altLang="ja-JP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（横浜市西区みなとみらい</a:t>
            </a:r>
            <a:r>
              <a:rPr lang="en-US" altLang="ja-JP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1-1-1</a:t>
            </a:r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）   </a:t>
            </a:r>
            <a:endParaRPr lang="en-US" altLang="ja-JP" b="1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285750" indent="-285750" algn="l">
              <a:buFont typeface="Wingdings" panose="05000000000000000000" pitchFamily="2" charset="2"/>
              <a:buChar char="u"/>
            </a:pPr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費　　用   </a:t>
            </a:r>
            <a:r>
              <a:rPr lang="en-US" altLang="ja-JP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社あたり　</a:t>
            </a:r>
            <a:r>
              <a:rPr lang="en-US" altLang="ja-JP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80,000</a:t>
            </a:r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円（税込）</a:t>
            </a:r>
          </a:p>
          <a:p>
            <a:pPr marL="285750" indent="-285750" algn="l">
              <a:buFont typeface="Wingdings" panose="05000000000000000000" pitchFamily="2" charset="2"/>
              <a:buChar char="u"/>
            </a:pPr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募集企業   </a:t>
            </a:r>
            <a:r>
              <a:rPr lang="en-US" altLang="ja-JP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社程度</a:t>
            </a: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募集締切   </a:t>
            </a:r>
            <a:r>
              <a:rPr lang="en-US" altLang="ja-JP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2023</a:t>
            </a:r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lang="en-US" altLang="ja-JP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7</a:t>
            </a:r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月</a:t>
            </a:r>
            <a:r>
              <a:rPr lang="en-US" altLang="ja-JP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14</a:t>
            </a:r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日（金）</a:t>
            </a:r>
            <a:r>
              <a:rPr lang="en-US" altLang="ja-JP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17:00</a:t>
            </a:r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endParaRPr lang="en-US" altLang="ja-JP" b="1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              </a:t>
            </a:r>
            <a:r>
              <a:rPr lang="en-US" altLang="ja-JP" sz="1400" b="1" u="sng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400" b="1" u="sng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定員に達し次第、先着順で募集締切となります</a:t>
            </a:r>
            <a:endParaRPr lang="en-US" altLang="ja-JP" sz="1400" b="1" u="sng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b="1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en-US" altLang="ja-JP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【</a:t>
            </a:r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お申込先</a:t>
            </a:r>
            <a:r>
              <a:rPr lang="en-US" altLang="ja-JP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】</a:t>
            </a:r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公益財団法人さいたま市産業創造財団　</a:t>
            </a:r>
            <a:endParaRPr lang="en-US" altLang="ja-JP" b="1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　担当：事業企画課　丸山、高井</a:t>
            </a:r>
            <a:endParaRPr lang="en-US" altLang="ja-JP" b="1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　</a:t>
            </a:r>
            <a:r>
              <a:rPr lang="en-US" altLang="ja-JP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E-mail:</a:t>
            </a:r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iryou@sozo-saitama.or.jp </a:t>
            </a:r>
          </a:p>
          <a:p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裏面の申込書にご記入の上、メールでお送りください</a:t>
            </a:r>
            <a:endParaRPr lang="en-US" altLang="ja-JP" b="1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b="1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　</a:t>
            </a:r>
            <a:endParaRPr lang="en-US" altLang="ja-JP" b="1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四角形 11">
            <a:extLst>
              <a:ext uri="{FF2B5EF4-FFF2-40B4-BE49-F238E27FC236}">
                <a16:creationId xmlns:a16="http://schemas.microsoft.com/office/drawing/2014/main" id="{F187CC5D-3F20-C541-9F4F-6BC1C681E720}"/>
              </a:ext>
            </a:extLst>
          </p:cNvPr>
          <p:cNvSpPr/>
          <p:nvPr/>
        </p:nvSpPr>
        <p:spPr>
          <a:xfrm>
            <a:off x="0" y="-5890"/>
            <a:ext cx="6858000" cy="98259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6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第</a:t>
            </a:r>
            <a:r>
              <a:rPr lang="en-US" altLang="ja-JP" sz="26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36</a:t>
            </a:r>
            <a:r>
              <a:rPr lang="ja-JP" altLang="en-US" sz="26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回日本内視鏡外科学会総会</a:t>
            </a:r>
          </a:p>
          <a:p>
            <a:pPr algn="ctr"/>
            <a:r>
              <a:rPr lang="ja-JP" altLang="en-US" sz="26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さいたまブース共同出展企業の募集</a:t>
            </a:r>
            <a:endParaRPr lang="en-US" altLang="ja-JP" sz="26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91CC846-E59B-B749-B9E2-C18087A16150}"/>
              </a:ext>
            </a:extLst>
          </p:cNvPr>
          <p:cNvSpPr txBox="1"/>
          <p:nvPr/>
        </p:nvSpPr>
        <p:spPr>
          <a:xfrm>
            <a:off x="160267" y="8242160"/>
            <a:ext cx="65811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200" b="1" dirty="0">
                <a:solidFill>
                  <a:srgbClr val="99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展示スペース仕様  </a:t>
            </a:r>
            <a:r>
              <a:rPr lang="en-US" altLang="ja-JP" sz="1200" b="1" dirty="0">
                <a:solidFill>
                  <a:srgbClr val="99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※1</a:t>
            </a:r>
            <a:r>
              <a:rPr lang="ja-JP" altLang="en-US" sz="1200" b="1" dirty="0">
                <a:solidFill>
                  <a:srgbClr val="99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つの展示台を</a:t>
            </a:r>
            <a:r>
              <a:rPr lang="en-US" altLang="ja-JP" sz="1200" b="1" dirty="0">
                <a:solidFill>
                  <a:srgbClr val="99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lang="ja-JP" altLang="en-US" sz="1200" b="1" dirty="0">
                <a:solidFill>
                  <a:srgbClr val="99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社で使用します</a:t>
            </a:r>
          </a:p>
          <a:p>
            <a:pPr algn="l"/>
            <a:r>
              <a:rPr lang="ja-JP" altLang="en-US" sz="1200" b="1" dirty="0">
                <a:solidFill>
                  <a:srgbClr val="99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●展示台：</a:t>
            </a:r>
            <a:r>
              <a:rPr lang="en-US" altLang="ja-JP" sz="1200" b="1" dirty="0">
                <a:solidFill>
                  <a:srgbClr val="99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W2000mm x D900mm </a:t>
            </a:r>
          </a:p>
          <a:p>
            <a:pPr algn="l"/>
            <a:r>
              <a:rPr lang="ja-JP" altLang="en-US" sz="1200" b="1" dirty="0">
                <a:solidFill>
                  <a:srgbClr val="99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●背面パネル：</a:t>
            </a:r>
            <a:r>
              <a:rPr lang="en-US" altLang="ja-JP" sz="1200" b="1" dirty="0">
                <a:solidFill>
                  <a:srgbClr val="99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W2000mm x H2400mm</a:t>
            </a:r>
            <a:r>
              <a:rPr lang="ja-JP" altLang="en-US" sz="1200" b="1" dirty="0">
                <a:solidFill>
                  <a:srgbClr val="99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endParaRPr lang="en-US" altLang="ja-JP" sz="1200" b="1" dirty="0">
              <a:solidFill>
                <a:srgbClr val="99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ja-JP" altLang="en-US" sz="1200" b="1" dirty="0">
                <a:solidFill>
                  <a:srgbClr val="99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●基礎小間のみで装飾はありません</a:t>
            </a:r>
            <a:endParaRPr lang="en-US" altLang="ja-JP" sz="1200" b="1" dirty="0">
              <a:solidFill>
                <a:srgbClr val="99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ja-JP" altLang="en-US" sz="1200" b="1" dirty="0">
                <a:solidFill>
                  <a:srgbClr val="99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●搬入・設置：</a:t>
            </a:r>
            <a:r>
              <a:rPr lang="en-US" altLang="ja-JP" sz="1200" b="1" dirty="0">
                <a:solidFill>
                  <a:srgbClr val="99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12</a:t>
            </a:r>
            <a:r>
              <a:rPr lang="ja-JP" altLang="en-US" sz="1200" b="1" dirty="0">
                <a:solidFill>
                  <a:srgbClr val="99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月</a:t>
            </a:r>
            <a:r>
              <a:rPr lang="en-US" altLang="ja-JP" sz="1200" b="1" dirty="0">
                <a:solidFill>
                  <a:srgbClr val="99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6</a:t>
            </a:r>
            <a:r>
              <a:rPr lang="ja-JP" altLang="en-US" sz="1200" b="1" dirty="0">
                <a:solidFill>
                  <a:srgbClr val="99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日（水） 午後</a:t>
            </a:r>
            <a:endParaRPr lang="en-US" altLang="ja-JP" sz="1200" b="1" dirty="0">
              <a:solidFill>
                <a:srgbClr val="99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ja-JP" altLang="en-US" sz="1200" b="1" dirty="0">
                <a:solidFill>
                  <a:srgbClr val="99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搬出・撤去：</a:t>
            </a:r>
            <a:r>
              <a:rPr lang="en-US" altLang="ja-JP" sz="1200" b="1" dirty="0">
                <a:solidFill>
                  <a:srgbClr val="99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12</a:t>
            </a:r>
            <a:r>
              <a:rPr lang="ja-JP" altLang="en-US" sz="1200" b="1" dirty="0">
                <a:solidFill>
                  <a:srgbClr val="99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月</a:t>
            </a:r>
            <a:r>
              <a:rPr lang="en-US" altLang="ja-JP" sz="1200" b="1" dirty="0">
                <a:solidFill>
                  <a:srgbClr val="99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9</a:t>
            </a:r>
            <a:r>
              <a:rPr lang="ja-JP" altLang="en-US" sz="1200" b="1" dirty="0">
                <a:solidFill>
                  <a:srgbClr val="99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日（土） 終了後</a:t>
            </a:r>
          </a:p>
        </p:txBody>
      </p:sp>
      <p:sp>
        <p:nvSpPr>
          <p:cNvPr id="55" name="楕円 54"/>
          <p:cNvSpPr/>
          <p:nvPr/>
        </p:nvSpPr>
        <p:spPr>
          <a:xfrm>
            <a:off x="10455022" y="2853065"/>
            <a:ext cx="108000" cy="108000"/>
          </a:xfrm>
          <a:prstGeom prst="ellipse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0382194" y="2840112"/>
            <a:ext cx="369483" cy="1077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会長</a:t>
            </a:r>
          </a:p>
        </p:txBody>
      </p:sp>
      <p:sp>
        <p:nvSpPr>
          <p:cNvPr id="57" name="楕円 56"/>
          <p:cNvSpPr/>
          <p:nvPr/>
        </p:nvSpPr>
        <p:spPr>
          <a:xfrm>
            <a:off x="10455022" y="3005678"/>
            <a:ext cx="108000" cy="108000"/>
          </a:xfrm>
          <a:prstGeom prst="ellipse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0380290" y="2989357"/>
            <a:ext cx="359665" cy="1077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主題</a:t>
            </a:r>
            <a:endParaRPr kumimoji="1" lang="ja-JP" altLang="en-US" sz="100" dirty="0">
              <a:solidFill>
                <a:schemeClr val="bg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43BFC867-7EA7-4420-9960-27D32B54682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1332"/>
          <a:stretch/>
        </p:blipFill>
        <p:spPr>
          <a:xfrm>
            <a:off x="4090011" y="7870672"/>
            <a:ext cx="2738781" cy="1943307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F7617B5-95A3-4937-B710-EA3162F5111C}"/>
              </a:ext>
            </a:extLst>
          </p:cNvPr>
          <p:cNvSpPr txBox="1"/>
          <p:nvPr/>
        </p:nvSpPr>
        <p:spPr>
          <a:xfrm>
            <a:off x="3789040" y="9627155"/>
            <a:ext cx="729525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+mn-ea"/>
              </a:rPr>
              <a:t>イメージ</a:t>
            </a:r>
          </a:p>
        </p:txBody>
      </p:sp>
      <p:cxnSp>
        <p:nvCxnSpPr>
          <p:cNvPr id="115" name="直線コネクタ 114">
            <a:extLst>
              <a:ext uri="{FF2B5EF4-FFF2-40B4-BE49-F238E27FC236}">
                <a16:creationId xmlns:a16="http://schemas.microsoft.com/office/drawing/2014/main" id="{AD33489F-16F8-475E-9CF9-4D8739452245}"/>
              </a:ext>
            </a:extLst>
          </p:cNvPr>
          <p:cNvCxnSpPr>
            <a:cxnSpLocks/>
          </p:cNvCxnSpPr>
          <p:nvPr/>
        </p:nvCxnSpPr>
        <p:spPr>
          <a:xfrm>
            <a:off x="-14377" y="7723823"/>
            <a:ext cx="6858000" cy="16930"/>
          </a:xfrm>
          <a:prstGeom prst="line">
            <a:avLst/>
          </a:prstGeom>
          <a:ln w="762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図 6">
            <a:extLst>
              <a:ext uri="{FF2B5EF4-FFF2-40B4-BE49-F238E27FC236}">
                <a16:creationId xmlns:a16="http://schemas.microsoft.com/office/drawing/2014/main" id="{525C9A25-1840-4F5C-93E2-6BA7778593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304" y="61484"/>
            <a:ext cx="847843" cy="847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591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 3">
            <a:extLst>
              <a:ext uri="{FF2B5EF4-FFF2-40B4-BE49-F238E27FC236}">
                <a16:creationId xmlns:a16="http://schemas.microsoft.com/office/drawing/2014/main" id="{70F1D5B5-9BF9-D548-A7A5-F811EAB7F3BC}"/>
              </a:ext>
            </a:extLst>
          </p:cNvPr>
          <p:cNvSpPr/>
          <p:nvPr/>
        </p:nvSpPr>
        <p:spPr>
          <a:xfrm>
            <a:off x="0" y="254864"/>
            <a:ext cx="6858000" cy="413557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第</a:t>
            </a:r>
            <a:r>
              <a:rPr lang="en-US" altLang="ja-JP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36</a:t>
            </a:r>
            <a:r>
              <a:rPr lang="ja-JP" altLang="en-US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回日本内視鏡外科学会総会　共同出展申込書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DB05D94-BB98-4577-8E6C-F4E6EC5ADC9F}"/>
              </a:ext>
            </a:extLst>
          </p:cNvPr>
          <p:cNvSpPr txBox="1"/>
          <p:nvPr/>
        </p:nvSpPr>
        <p:spPr>
          <a:xfrm>
            <a:off x="103278" y="696502"/>
            <a:ext cx="6062026" cy="156966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altLang="ja-JP" sz="16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【</a:t>
            </a:r>
            <a:r>
              <a:rPr lang="ja-JP" altLang="en-US" sz="16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お申込先</a:t>
            </a:r>
            <a:r>
              <a:rPr lang="en-US" altLang="ja-JP" sz="16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】</a:t>
            </a:r>
            <a:r>
              <a:rPr lang="ja-JP" altLang="en-US" sz="16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期限：</a:t>
            </a:r>
            <a:r>
              <a:rPr lang="en-US" altLang="ja-JP" sz="16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7</a:t>
            </a:r>
            <a:r>
              <a:rPr lang="ja-JP" altLang="en-US" sz="16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月</a:t>
            </a:r>
            <a:r>
              <a:rPr lang="en-US" altLang="ja-JP" sz="16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14</a:t>
            </a:r>
            <a:r>
              <a:rPr lang="ja-JP" altLang="en-US" sz="16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日（金）</a:t>
            </a:r>
            <a:r>
              <a:rPr lang="en-US" altLang="ja-JP" sz="16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17</a:t>
            </a:r>
            <a:r>
              <a:rPr lang="ja-JP" altLang="en-US" sz="16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時　</a:t>
            </a:r>
            <a:endParaRPr lang="en-US" altLang="ja-JP" sz="1600" b="1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公益財団法人さいたま市産業創造財団　</a:t>
            </a:r>
            <a:endParaRPr lang="en-US" altLang="ja-JP" sz="1600" b="1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担当：事業企画課　丸山、高井</a:t>
            </a:r>
          </a:p>
          <a:p>
            <a:r>
              <a:rPr lang="ja-JP" altLang="en-US" sz="16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r>
              <a:rPr lang="en-US" altLang="ja-JP" sz="16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E-mail:</a:t>
            </a:r>
            <a:r>
              <a:rPr lang="ja-JP" altLang="en-US" sz="16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16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iryou@sozo-saitama.or.jp </a:t>
            </a:r>
          </a:p>
          <a:p>
            <a:r>
              <a:rPr lang="ja-JP" altLang="en-US" sz="16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r>
              <a:rPr lang="en-US" altLang="ja-JP" sz="16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6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必要事項をご記入の上、メールでお送りください　　　　　　　　　　　　　　　　　　</a:t>
            </a:r>
            <a:endParaRPr lang="en-US" altLang="ja-JP" sz="1600" b="1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　　　　　　　　　　　　　　　　　　　　</a:t>
            </a:r>
            <a:endParaRPr lang="en-US" altLang="ja-JP" sz="1600" b="1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A3D399E4-C514-453E-A86A-C03BF258C1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594722"/>
              </p:ext>
            </p:extLst>
          </p:nvPr>
        </p:nvGraphicFramePr>
        <p:xfrm>
          <a:off x="103278" y="2143051"/>
          <a:ext cx="6696744" cy="7682905"/>
        </p:xfrm>
        <a:graphic>
          <a:graphicData uri="http://schemas.openxmlformats.org/drawingml/2006/table">
            <a:tbl>
              <a:tblPr bandCol="1">
                <a:tableStyleId>{9DCAF9ED-07DC-4A11-8D7F-57B35C25682E}</a:tableStyleId>
              </a:tblPr>
              <a:tblGrid>
                <a:gridCol w="2628292">
                  <a:extLst>
                    <a:ext uri="{9D8B030D-6E8A-4147-A177-3AD203B41FA5}">
                      <a16:colId xmlns:a16="http://schemas.microsoft.com/office/drawing/2014/main" val="2060934697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val="1053324567"/>
                    </a:ext>
                  </a:extLst>
                </a:gridCol>
              </a:tblGrid>
              <a:tr h="378300"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■会社名（社名版表記）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（日本語表記）　</a:t>
                      </a:r>
                      <a:endParaRPr kumimoji="1" lang="en-US" altLang="ja-JP" sz="11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r>
                        <a:rPr kumimoji="1" lang="ja-JP" altLang="en-US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（英語表記）　　</a:t>
                      </a:r>
                      <a:endParaRPr kumimoji="1" lang="en-US" altLang="ja-JP" sz="11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2246196"/>
                  </a:ext>
                </a:extLst>
              </a:tr>
              <a:tr h="425325"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住所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〒</a:t>
                      </a:r>
                      <a:endParaRPr kumimoji="1" lang="en-US" altLang="ja-JP" sz="11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endParaRPr kumimoji="1" lang="ja-JP" altLang="en-US" sz="11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417288"/>
                  </a:ext>
                </a:extLst>
              </a:tr>
              <a:tr h="353957"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会社</a:t>
                      </a:r>
                      <a:r>
                        <a:rPr kumimoji="1" lang="en-US" altLang="ja-JP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URL</a:t>
                      </a:r>
                      <a:endParaRPr kumimoji="1" lang="ja-JP" altLang="en-US" sz="11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　　　　　　　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5945765"/>
                  </a:ext>
                </a:extLst>
              </a:tr>
              <a:tr h="353957"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■ご担当者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0629716"/>
                  </a:ext>
                </a:extLst>
              </a:tr>
              <a:tr h="353957"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部署／役職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[</a:t>
                      </a:r>
                      <a:r>
                        <a:rPr kumimoji="1" lang="ja-JP" altLang="en-US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部署</a:t>
                      </a:r>
                      <a:r>
                        <a:rPr kumimoji="1" lang="en-US" altLang="ja-JP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]</a:t>
                      </a:r>
                      <a:r>
                        <a:rPr kumimoji="1" lang="ja-JP" altLang="en-US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 　　　　　　　　</a:t>
                      </a:r>
                      <a:r>
                        <a:rPr kumimoji="1" lang="en-US" altLang="ja-JP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[</a:t>
                      </a:r>
                      <a:r>
                        <a:rPr kumimoji="1" lang="ja-JP" altLang="en-US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役職</a:t>
                      </a:r>
                      <a:r>
                        <a:rPr kumimoji="1" lang="en-US" altLang="ja-JP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]</a:t>
                      </a:r>
                      <a:endParaRPr kumimoji="1" lang="ja-JP" altLang="en-US" sz="11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934895"/>
                  </a:ext>
                </a:extLst>
              </a:tr>
              <a:tr h="425325"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ご連絡先（</a:t>
                      </a:r>
                      <a:r>
                        <a:rPr kumimoji="1" lang="en-US" altLang="ja-JP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E-mail</a:t>
                      </a:r>
                      <a:r>
                        <a:rPr kumimoji="1" lang="ja-JP" altLang="en-US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／</a:t>
                      </a:r>
                      <a:r>
                        <a:rPr kumimoji="1" lang="en-US" altLang="ja-JP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TEL</a:t>
                      </a:r>
                      <a:r>
                        <a:rPr kumimoji="1" lang="ja-JP" altLang="en-US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／</a:t>
                      </a:r>
                      <a:r>
                        <a:rPr kumimoji="1" lang="en-US" altLang="ja-JP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FAX</a:t>
                      </a:r>
                      <a:r>
                        <a:rPr kumimoji="1" lang="ja-JP" altLang="en-US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）</a:t>
                      </a:r>
                      <a:endParaRPr kumimoji="1" lang="en-US" altLang="ja-JP" sz="11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[E-mail]</a:t>
                      </a:r>
                      <a:r>
                        <a:rPr kumimoji="1" lang="ja-JP" altLang="en-US" sz="1100" b="1" u="none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 </a:t>
                      </a:r>
                      <a:endParaRPr kumimoji="1" lang="en-US" altLang="ja-JP" sz="1100" b="1" u="none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r>
                        <a:rPr kumimoji="1" lang="en-US" altLang="ja-JP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[TEL]</a:t>
                      </a:r>
                      <a:r>
                        <a:rPr kumimoji="1" lang="ja-JP" altLang="en-US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　　　　     </a:t>
                      </a:r>
                      <a:r>
                        <a:rPr kumimoji="1" lang="en-US" altLang="ja-JP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[FAX]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870455"/>
                  </a:ext>
                </a:extLst>
              </a:tr>
              <a:tr h="592416"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■業種・事業内容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endParaRPr kumimoji="1" lang="en-US" altLang="ja-JP" sz="11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endParaRPr kumimoji="1" lang="en-US" altLang="ja-JP" sz="11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95525"/>
                  </a:ext>
                </a:extLst>
              </a:tr>
              <a:tr h="1762059"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■展示製品・強みとなるコア技術等</a:t>
                      </a:r>
                      <a:endParaRPr kumimoji="1" lang="en-US" altLang="ja-JP" sz="11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r>
                        <a:rPr kumimoji="1" lang="ja-JP" altLang="en-US" sz="10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kumimoji="1" lang="en-US" altLang="ja-JP" sz="10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endParaRPr kumimoji="1" lang="en-US" altLang="ja-JP" sz="10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r>
                        <a:rPr kumimoji="1" lang="en-US" altLang="ja-JP" sz="10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10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展示製品はチラシ、カタログ等の資料があれば、別途ご提出ください</a:t>
                      </a:r>
                      <a:endParaRPr kumimoji="1" lang="en-US" altLang="ja-JP" sz="10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[</a:t>
                      </a:r>
                      <a:r>
                        <a:rPr kumimoji="1" lang="ja-JP" altLang="en-US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展示製品・説明</a:t>
                      </a:r>
                      <a:r>
                        <a:rPr kumimoji="1" lang="en-US" altLang="ja-JP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]</a:t>
                      </a:r>
                    </a:p>
                    <a:p>
                      <a:endParaRPr kumimoji="1" lang="en-US" altLang="ja-JP" sz="11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endParaRPr kumimoji="1" lang="en-US" altLang="ja-JP" sz="11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endParaRPr kumimoji="1" lang="en-US" altLang="ja-JP" sz="11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endParaRPr kumimoji="1" lang="en-US" altLang="ja-JP" sz="11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endParaRPr kumimoji="1" lang="en-US" altLang="ja-JP" sz="11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endParaRPr kumimoji="1" lang="en-US" altLang="ja-JP" sz="11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r>
                        <a:rPr kumimoji="1" lang="en-US" altLang="ja-JP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[</a:t>
                      </a:r>
                      <a:r>
                        <a:rPr kumimoji="1" lang="ja-JP" altLang="en-US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強みとなるコア技術等</a:t>
                      </a:r>
                      <a:r>
                        <a:rPr kumimoji="1" lang="en-US" altLang="ja-JP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]</a:t>
                      </a:r>
                    </a:p>
                    <a:p>
                      <a:endParaRPr kumimoji="1" lang="en-US" altLang="ja-JP" sz="11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endParaRPr kumimoji="1" lang="en-US" altLang="ja-JP" sz="11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endParaRPr kumimoji="1" lang="en-US" altLang="ja-JP" sz="11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endParaRPr kumimoji="1" lang="en-US" altLang="ja-JP" sz="11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endParaRPr kumimoji="1" lang="en-US" altLang="ja-JP" sz="11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endParaRPr kumimoji="1" lang="ja-JP" altLang="en-US" sz="11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2050992"/>
                  </a:ext>
                </a:extLst>
              </a:tr>
              <a:tr h="1594967"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■企業</a:t>
                      </a:r>
                      <a:r>
                        <a:rPr kumimoji="1" lang="en-US" altLang="ja-JP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PR</a:t>
                      </a:r>
                    </a:p>
                    <a:p>
                      <a:endParaRPr kumimoji="1" lang="en-US" altLang="ja-JP" sz="11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r>
                        <a:rPr kumimoji="1" lang="ja-JP" altLang="en-US" sz="10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・商談目標○社</a:t>
                      </a:r>
                      <a:endParaRPr kumimoji="1" lang="en-US" altLang="ja-JP" sz="10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r>
                        <a:rPr kumimoji="1" lang="ja-JP" altLang="en-US" sz="10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・本展示会に向けて取り組んできたこと等</a:t>
                      </a:r>
                      <a:endParaRPr kumimoji="1" lang="en-US" altLang="ja-JP" sz="10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endParaRPr kumimoji="1" lang="en-US" altLang="ja-JP" sz="11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endParaRPr kumimoji="1" lang="en-US" altLang="ja-JP" sz="11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endParaRPr kumimoji="1" lang="en-US" altLang="ja-JP" sz="11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endParaRPr kumimoji="1" lang="en-US" altLang="ja-JP" sz="11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endParaRPr kumimoji="1" lang="en-US" altLang="ja-JP" sz="11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endParaRPr kumimoji="1" lang="en-US" altLang="ja-JP" sz="11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endParaRPr kumimoji="1" lang="en-US" altLang="ja-JP" sz="11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endParaRPr kumimoji="1" lang="en-US" altLang="ja-JP" sz="11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431923"/>
                  </a:ext>
                </a:extLst>
              </a:tr>
              <a:tr h="353957"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■主要事業所の立地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□さいたま市内　　　　　□埼玉県内　　　　　□左記以外　　　</a:t>
                      </a:r>
                      <a:endParaRPr kumimoji="1" lang="ja-JP" altLang="en-US" sz="800" b="1" dirty="0">
                        <a:solidFill>
                          <a:srgbClr val="00206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2333184"/>
                  </a:ext>
                </a:extLst>
              </a:tr>
              <a:tr h="353957"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■中小企業に該当するか否か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rgbClr val="00206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□する　　　　　□いいえ　　　　　　　　　　　　　　　　　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3099206"/>
                  </a:ext>
                </a:extLst>
              </a:tr>
            </a:tbl>
          </a:graphicData>
        </a:graphic>
      </p:graphicFrame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354FDC9C-1137-46BE-A3FB-5DE7E35FE861}"/>
              </a:ext>
            </a:extLst>
          </p:cNvPr>
          <p:cNvCxnSpPr>
            <a:cxnSpLocks/>
          </p:cNvCxnSpPr>
          <p:nvPr/>
        </p:nvCxnSpPr>
        <p:spPr>
          <a:xfrm>
            <a:off x="0" y="128464"/>
            <a:ext cx="6858000" cy="0"/>
          </a:xfrm>
          <a:prstGeom prst="line">
            <a:avLst/>
          </a:prstGeom>
          <a:ln w="762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0329009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オレンジ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5612</TotalTime>
  <Words>499</Words>
  <Application>Microsoft Office PowerPoint</Application>
  <PresentationFormat>A4 210 x 297 mm</PresentationFormat>
  <Paragraphs>84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ＭＳ 明朝</vt:lpstr>
      <vt:lpstr>メイリオ</vt:lpstr>
      <vt:lpstr>游ゴシック</vt:lpstr>
      <vt:lpstr>Arial</vt:lpstr>
      <vt:lpstr>Calibri</vt:lpstr>
      <vt:lpstr>Trebuchet MS</vt:lpstr>
      <vt:lpstr>Wingdings</vt:lpstr>
      <vt:lpstr>Wingdings 3</vt:lpstr>
      <vt:lpstr>ファセット</vt:lpstr>
      <vt:lpstr>PowerPoint プレゼンテーション</vt:lpstr>
      <vt:lpstr>PowerPoint プレゼンテーション</vt:lpstr>
    </vt:vector>
  </TitlesOfParts>
  <Company>さいたま市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第55回日本小児外科学会 学術集会</dc:title>
  <dc:creator>さいたま市</dc:creator>
  <cp:lastModifiedBy>高井 幸子</cp:lastModifiedBy>
  <cp:revision>462</cp:revision>
  <cp:lastPrinted>2023-03-10T04:13:38Z</cp:lastPrinted>
  <dcterms:created xsi:type="dcterms:W3CDTF">2012-03-09T06:24:41Z</dcterms:created>
  <dcterms:modified xsi:type="dcterms:W3CDTF">2023-06-05T02:47:59Z</dcterms:modified>
  <cp:contentStatus/>
</cp:coreProperties>
</file>