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82" r:id="rId2"/>
    <p:sldId id="280" r:id="rId3"/>
  </p:sldIdLst>
  <p:sldSz cx="6858000" cy="10225088"/>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1">
          <p15:clr>
            <a:srgbClr val="A4A3A4"/>
          </p15:clr>
        </p15:guide>
        <p15:guide id="2"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9933FF"/>
    <a:srgbClr val="FF3300"/>
    <a:srgbClr val="6600CC"/>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8" autoAdjust="0"/>
    <p:restoredTop sz="94612" autoAdjust="0"/>
  </p:normalViewPr>
  <p:slideViewPr>
    <p:cSldViewPr>
      <p:cViewPr>
        <p:scale>
          <a:sx n="125" d="100"/>
          <a:sy n="125" d="100"/>
        </p:scale>
        <p:origin x="618" y="-2724"/>
      </p:cViewPr>
      <p:guideLst>
        <p:guide orient="horz" pos="3221"/>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778" y="66"/>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Xu" userId="856d937a-3165-4acb-b9da-c671f8d6fada" providerId="ADAL" clId="{39C07F83-58F0-48FA-AFB8-9C3403421399}"/>
    <pc:docChg chg="modSld">
      <pc:chgData name="Linda Xu" userId="856d937a-3165-4acb-b9da-c671f8d6fada" providerId="ADAL" clId="{39C07F83-58F0-48FA-AFB8-9C3403421399}" dt="2023-09-14T04:36:36.551" v="34" actId="20577"/>
      <pc:docMkLst>
        <pc:docMk/>
      </pc:docMkLst>
      <pc:sldChg chg="modSp mod">
        <pc:chgData name="Linda Xu" userId="856d937a-3165-4acb-b9da-c671f8d6fada" providerId="ADAL" clId="{39C07F83-58F0-48FA-AFB8-9C3403421399}" dt="2023-09-14T04:36:36.551" v="34" actId="20577"/>
        <pc:sldMkLst>
          <pc:docMk/>
          <pc:sldMk cId="2248480234" sldId="282"/>
        </pc:sldMkLst>
        <pc:spChg chg="mod">
          <ac:chgData name="Linda Xu" userId="856d937a-3165-4acb-b9da-c671f8d6fada" providerId="ADAL" clId="{39C07F83-58F0-48FA-AFB8-9C3403421399}" dt="2023-09-14T04:36:36.551" v="34" actId="20577"/>
          <ac:spMkLst>
            <pc:docMk/>
            <pc:sldMk cId="2248480234" sldId="282"/>
            <ac:spMk id="26" creationId="{C52033ED-4158-4394-88EE-31E5DFB6A4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6247" cy="496732"/>
          </a:xfrm>
          <a:prstGeom prst="rect">
            <a:avLst/>
          </a:prstGeom>
        </p:spPr>
        <p:txBody>
          <a:bodyPr vert="horz" lIns="92085" tIns="46043" rIns="92085" bIns="4604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1"/>
            <a:ext cx="2946246" cy="496732"/>
          </a:xfrm>
          <a:prstGeom prst="rect">
            <a:avLst/>
          </a:prstGeom>
        </p:spPr>
        <p:txBody>
          <a:bodyPr vert="horz" lIns="92085" tIns="46043" rIns="92085" bIns="46043" rtlCol="0"/>
          <a:lstStyle>
            <a:lvl1pPr algn="r">
              <a:defRPr sz="1200"/>
            </a:lvl1pPr>
          </a:lstStyle>
          <a:p>
            <a:fld id="{A3152016-AB8D-48ED-9A91-C73598B29957}" type="datetimeFigureOut">
              <a:rPr kumimoji="1" lang="ja-JP" altLang="en-US" smtClean="0"/>
              <a:t>2023/9/14</a:t>
            </a:fld>
            <a:endParaRPr kumimoji="1" lang="ja-JP" altLang="en-US"/>
          </a:p>
        </p:txBody>
      </p:sp>
      <p:sp>
        <p:nvSpPr>
          <p:cNvPr id="4" name="フッター プレースホルダー 3"/>
          <p:cNvSpPr>
            <a:spLocks noGrp="1"/>
          </p:cNvSpPr>
          <p:nvPr>
            <p:ph type="ftr" sz="quarter" idx="2"/>
          </p:nvPr>
        </p:nvSpPr>
        <p:spPr>
          <a:xfrm>
            <a:off x="3" y="9428310"/>
            <a:ext cx="2946247" cy="496731"/>
          </a:xfrm>
          <a:prstGeom prst="rect">
            <a:avLst/>
          </a:prstGeom>
        </p:spPr>
        <p:txBody>
          <a:bodyPr vert="horz" lIns="92085" tIns="46043" rIns="92085" bIns="4604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10"/>
            <a:ext cx="2946246" cy="496731"/>
          </a:xfrm>
          <a:prstGeom prst="rect">
            <a:avLst/>
          </a:prstGeom>
        </p:spPr>
        <p:txBody>
          <a:bodyPr vert="horz" lIns="92085" tIns="46043" rIns="92085" bIns="46043" rtlCol="0" anchor="b"/>
          <a:lstStyle>
            <a:lvl1pPr algn="r">
              <a:defRPr sz="1200"/>
            </a:lvl1pPr>
          </a:lstStyle>
          <a:p>
            <a:fld id="{72E0761E-C7DA-4997-B56A-D5B66D505C3B}" type="slidenum">
              <a:rPr kumimoji="1" lang="ja-JP" altLang="en-US" smtClean="0"/>
              <a:t>‹#›</a:t>
            </a:fld>
            <a:endParaRPr kumimoji="1" lang="ja-JP" altLang="en-US"/>
          </a:p>
        </p:txBody>
      </p:sp>
    </p:spTree>
    <p:extLst>
      <p:ext uri="{BB962C8B-B14F-4D97-AF65-F5344CB8AC3E}">
        <p14:creationId xmlns:p14="http://schemas.microsoft.com/office/powerpoint/2010/main" val="267537980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6247" cy="496732"/>
          </a:xfrm>
          <a:prstGeom prst="rect">
            <a:avLst/>
          </a:prstGeom>
        </p:spPr>
        <p:txBody>
          <a:bodyPr vert="horz" lIns="92085" tIns="46043" rIns="92085" bIns="4604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9826" y="1"/>
            <a:ext cx="2946246" cy="496732"/>
          </a:xfrm>
          <a:prstGeom prst="rect">
            <a:avLst/>
          </a:prstGeom>
        </p:spPr>
        <p:txBody>
          <a:bodyPr vert="horz" lIns="92085" tIns="46043" rIns="92085" bIns="46043" rtlCol="0"/>
          <a:lstStyle>
            <a:lvl1pPr algn="r">
              <a:defRPr sz="1200"/>
            </a:lvl1pPr>
          </a:lstStyle>
          <a:p>
            <a:fld id="{A511942F-1EBB-42C3-BB7C-B1C0C86DA0AC}" type="datetimeFigureOut">
              <a:rPr kumimoji="1" lang="ja-JP" altLang="en-US" smtClean="0"/>
              <a:t>2023/9/14</a:t>
            </a:fld>
            <a:endParaRPr kumimoji="1" lang="ja-JP" altLang="en-US"/>
          </a:p>
        </p:txBody>
      </p:sp>
      <p:sp>
        <p:nvSpPr>
          <p:cNvPr id="4" name="スライド イメージ プレースホルダー 3"/>
          <p:cNvSpPr>
            <a:spLocks noGrp="1" noRot="1" noChangeAspect="1"/>
          </p:cNvSpPr>
          <p:nvPr>
            <p:ph type="sldImg" idx="2"/>
          </p:nvPr>
        </p:nvSpPr>
        <p:spPr>
          <a:xfrm>
            <a:off x="2151063" y="744538"/>
            <a:ext cx="2495550" cy="3722687"/>
          </a:xfrm>
          <a:prstGeom prst="rect">
            <a:avLst/>
          </a:prstGeom>
          <a:noFill/>
          <a:ln w="12700">
            <a:solidFill>
              <a:prstClr val="black"/>
            </a:solidFill>
          </a:ln>
        </p:spPr>
        <p:txBody>
          <a:bodyPr vert="horz" lIns="92085" tIns="46043" rIns="92085" bIns="46043" rtlCol="0" anchor="ctr"/>
          <a:lstStyle/>
          <a:p>
            <a:endParaRPr lang="ja-JP" altLang="en-US"/>
          </a:p>
        </p:txBody>
      </p:sp>
      <p:sp>
        <p:nvSpPr>
          <p:cNvPr id="5" name="ノート プレースホルダー 4"/>
          <p:cNvSpPr>
            <a:spLocks noGrp="1"/>
          </p:cNvSpPr>
          <p:nvPr>
            <p:ph type="body" sz="quarter" idx="3"/>
          </p:nvPr>
        </p:nvSpPr>
        <p:spPr>
          <a:xfrm>
            <a:off x="679291" y="4714954"/>
            <a:ext cx="5439101" cy="4467387"/>
          </a:xfrm>
          <a:prstGeom prst="rect">
            <a:avLst/>
          </a:prstGeom>
        </p:spPr>
        <p:txBody>
          <a:bodyPr vert="horz" lIns="92085" tIns="46043" rIns="92085" bIns="4604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310"/>
            <a:ext cx="2946247" cy="496731"/>
          </a:xfrm>
          <a:prstGeom prst="rect">
            <a:avLst/>
          </a:prstGeom>
        </p:spPr>
        <p:txBody>
          <a:bodyPr vert="horz" lIns="92085" tIns="46043" rIns="92085" bIns="460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0"/>
            <a:ext cx="2946246" cy="496731"/>
          </a:xfrm>
          <a:prstGeom prst="rect">
            <a:avLst/>
          </a:prstGeom>
        </p:spPr>
        <p:txBody>
          <a:bodyPr vert="horz" lIns="92085" tIns="46043" rIns="92085" bIns="46043" rtlCol="0" anchor="b"/>
          <a:lstStyle>
            <a:lvl1pPr algn="r">
              <a:defRPr sz="1200"/>
            </a:lvl1pPr>
          </a:lstStyle>
          <a:p>
            <a:fld id="{24B9C73E-3D88-4949-92C3-C75320B5CAC1}" type="slidenum">
              <a:rPr kumimoji="1" lang="ja-JP" altLang="en-US" smtClean="0"/>
              <a:t>‹#›</a:t>
            </a:fld>
            <a:endParaRPr kumimoji="1" lang="ja-JP" altLang="en-US"/>
          </a:p>
        </p:txBody>
      </p:sp>
    </p:spTree>
    <p:extLst>
      <p:ext uri="{BB962C8B-B14F-4D97-AF65-F5344CB8AC3E}">
        <p14:creationId xmlns:p14="http://schemas.microsoft.com/office/powerpoint/2010/main" val="38432790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24B9C73E-3D88-4949-92C3-C75320B5CAC1}" type="slidenum">
              <a:rPr kumimoji="1" lang="ja-JP" altLang="en-US" smtClean="0"/>
              <a:t>1</a:t>
            </a:fld>
            <a:endParaRPr kumimoji="1" lang="ja-JP" altLang="en-US"/>
          </a:p>
        </p:txBody>
      </p:sp>
    </p:spTree>
    <p:extLst>
      <p:ext uri="{BB962C8B-B14F-4D97-AF65-F5344CB8AC3E}">
        <p14:creationId xmlns:p14="http://schemas.microsoft.com/office/powerpoint/2010/main" val="23008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176407"/>
            <a:ext cx="5829300" cy="219176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794217"/>
            <a:ext cx="4800600" cy="261307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64351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78899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46759"/>
            <a:ext cx="1157288" cy="116310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46759"/>
            <a:ext cx="3357563" cy="116310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86192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9001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570566"/>
            <a:ext cx="5829300" cy="203081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333830"/>
            <a:ext cx="5829300" cy="22367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754C07C-296C-4B79-97AA-54F7BE4BAED0}" type="datetimeFigureOut">
              <a:rPr kumimoji="1" lang="ja-JP" altLang="en-US" smtClean="0"/>
              <a:t>2023/9/14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9889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181139"/>
            <a:ext cx="2257425" cy="89966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181139"/>
            <a:ext cx="2257425" cy="89966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2023/9/14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18291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8"/>
            <a:ext cx="6172200" cy="1704181"/>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88811"/>
            <a:ext cx="3030141" cy="953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242678"/>
            <a:ext cx="3030141" cy="5891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88811"/>
            <a:ext cx="3031331" cy="953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242678"/>
            <a:ext cx="3031331" cy="58912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754C07C-296C-4B79-97AA-54F7BE4BAED0}" type="datetimeFigureOut">
              <a:rPr kumimoji="1" lang="ja-JP" altLang="en-US" smtClean="0"/>
              <a:t>2023/9/14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14318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54C07C-296C-4B79-97AA-54F7BE4BAED0}" type="datetimeFigureOut">
              <a:rPr kumimoji="1" lang="ja-JP" altLang="en-US" smtClean="0"/>
              <a:t>2023/9/14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295261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54C07C-296C-4B79-97AA-54F7BE4BAED0}" type="datetimeFigureOut">
              <a:rPr kumimoji="1" lang="ja-JP" altLang="en-US" smtClean="0"/>
              <a:t>2023/9/14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426695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407111"/>
            <a:ext cx="2256235" cy="1732584"/>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407111"/>
            <a:ext cx="3833813" cy="8726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139695"/>
            <a:ext cx="2256235" cy="69942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2023/9/14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14824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7157562"/>
            <a:ext cx="4114800" cy="84499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913630"/>
            <a:ext cx="4114800" cy="6135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8002553"/>
            <a:ext cx="4114800" cy="12000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54C07C-296C-4B79-97AA-54F7BE4BAED0}" type="datetimeFigureOut">
              <a:rPr kumimoji="1" lang="ja-JP" altLang="en-US" smtClean="0"/>
              <a:t>2023/9/14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57624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409478"/>
            <a:ext cx="6172200" cy="1704181"/>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85856"/>
            <a:ext cx="6172200" cy="674808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477143"/>
            <a:ext cx="1600200" cy="544391"/>
          </a:xfrm>
          <a:prstGeom prst="rect">
            <a:avLst/>
          </a:prstGeom>
        </p:spPr>
        <p:txBody>
          <a:bodyPr vert="horz" lIns="91440" tIns="45720" rIns="91440" bIns="45720" rtlCol="0" anchor="ctr"/>
          <a:lstStyle>
            <a:lvl1pPr algn="l">
              <a:defRPr sz="1200">
                <a:solidFill>
                  <a:schemeClr val="tx1">
                    <a:tint val="75000"/>
                  </a:schemeClr>
                </a:solidFill>
              </a:defRPr>
            </a:lvl1pPr>
          </a:lstStyle>
          <a:p>
            <a:fld id="{3754C07C-296C-4B79-97AA-54F7BE4BAED0}" type="datetimeFigureOut">
              <a:rPr kumimoji="1" lang="ja-JP" altLang="en-US" smtClean="0"/>
              <a:t>2023/9/14</a:t>
            </a:fld>
            <a:endParaRPr kumimoji="1" lang="ja-JP" altLang="en-US"/>
          </a:p>
        </p:txBody>
      </p:sp>
      <p:sp>
        <p:nvSpPr>
          <p:cNvPr id="5" name="フッター プレースホルダー 4"/>
          <p:cNvSpPr>
            <a:spLocks noGrp="1"/>
          </p:cNvSpPr>
          <p:nvPr>
            <p:ph type="ftr" sz="quarter" idx="3"/>
          </p:nvPr>
        </p:nvSpPr>
        <p:spPr>
          <a:xfrm>
            <a:off x="2343150" y="9477143"/>
            <a:ext cx="2171700" cy="5443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477143"/>
            <a:ext cx="1600200" cy="544391"/>
          </a:xfrm>
          <a:prstGeom prst="rect">
            <a:avLst/>
          </a:prstGeom>
        </p:spPr>
        <p:txBody>
          <a:bodyPr vert="horz" lIns="91440" tIns="45720" rIns="91440" bIns="45720" rtlCol="0" anchor="ctr"/>
          <a:lstStyle>
            <a:lvl1pPr algn="r">
              <a:defRPr sz="1200">
                <a:solidFill>
                  <a:schemeClr val="tx1">
                    <a:tint val="75000"/>
                  </a:schemeClr>
                </a:solidFill>
              </a:defRPr>
            </a:lvl1pPr>
          </a:lstStyle>
          <a:p>
            <a:fld id="{2730A1B7-1C1F-414E-9EAD-36BC8247A909}" type="slidenum">
              <a:rPr kumimoji="1" lang="ja-JP" altLang="en-US" smtClean="0"/>
              <a:t>‹#›</a:t>
            </a:fld>
            <a:endParaRPr kumimoji="1" lang="ja-JP" altLang="en-US"/>
          </a:p>
        </p:txBody>
      </p:sp>
    </p:spTree>
    <p:extLst>
      <p:ext uri="{BB962C8B-B14F-4D97-AF65-F5344CB8AC3E}">
        <p14:creationId xmlns:p14="http://schemas.microsoft.com/office/powerpoint/2010/main" val="3606794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imengineeringwest.com/en/show-brands/mdm-west.html"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10" Type="http://schemas.microsoft.com/office/2007/relationships/hdphoto" Target="../media/hdphoto2.wdp"/><Relationship Id="rId4" Type="http://schemas.openxmlformats.org/officeDocument/2006/relationships/image" Target="../media/image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chemeClr val="accent5">
                <a:lumMod val="5000"/>
                <a:lumOff val="95000"/>
              </a:schemeClr>
            </a:gs>
            <a:gs pos="100000">
              <a:schemeClr val="accent5">
                <a:lumMod val="45000"/>
                <a:lumOff val="55000"/>
              </a:schemeClr>
            </a:gs>
            <a:gs pos="82000">
              <a:schemeClr val="accent5">
                <a:lumMod val="45000"/>
                <a:lumOff val="55000"/>
              </a:schemeClr>
            </a:gs>
            <a:gs pos="70000">
              <a:schemeClr val="accent5">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1B09E931-7EA6-D296-4B34-F8D4FF952D82}"/>
              </a:ext>
            </a:extLst>
          </p:cNvPr>
          <p:cNvSpPr/>
          <p:nvPr/>
        </p:nvSpPr>
        <p:spPr>
          <a:xfrm>
            <a:off x="-27554" y="0"/>
            <a:ext cx="6922517" cy="10237694"/>
          </a:xfrm>
          <a:prstGeom prst="rect">
            <a:avLst/>
          </a:prstGeom>
          <a:gradFill flip="none" rotWithShape="1">
            <a:gsLst>
              <a:gs pos="51000">
                <a:schemeClr val="accent5">
                  <a:lumMod val="5000"/>
                  <a:lumOff val="95000"/>
                </a:schemeClr>
              </a:gs>
              <a:gs pos="100000">
                <a:schemeClr val="accent5">
                  <a:lumMod val="45000"/>
                  <a:lumOff val="55000"/>
                </a:schemeClr>
              </a:gs>
              <a:gs pos="82000">
                <a:schemeClr val="accent5">
                  <a:lumMod val="45000"/>
                  <a:lumOff val="55000"/>
                </a:schemeClr>
              </a:gs>
              <a:gs pos="70000">
                <a:schemeClr val="accent5">
                  <a:lumMod val="30000"/>
                  <a:lumOff val="7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C52033ED-4158-4394-88EE-31E5DFB6A400}"/>
              </a:ext>
            </a:extLst>
          </p:cNvPr>
          <p:cNvSpPr txBox="1"/>
          <p:nvPr/>
        </p:nvSpPr>
        <p:spPr>
          <a:xfrm>
            <a:off x="100878" y="5771054"/>
            <a:ext cx="6640500" cy="1031051"/>
          </a:xfrm>
          <a:prstGeom prst="rect">
            <a:avLst/>
          </a:prstGeom>
          <a:solidFill>
            <a:srgbClr val="FFFFCC"/>
          </a:solidFill>
        </p:spPr>
        <p:txBody>
          <a:bodyPr wrap="square" rtlCol="0">
            <a:spAutoFit/>
          </a:bodyPr>
          <a:lstStyle/>
          <a:p>
            <a:r>
              <a:rPr lang="ja-JP" altLang="en-US" sz="1100" b="1" dirty="0">
                <a:latin typeface="Meiryo UI" panose="020B0604030504040204" pitchFamily="50" charset="-128"/>
                <a:ea typeface="Meiryo UI" panose="020B0604030504040204" pitchFamily="50" charset="-128"/>
              </a:rPr>
              <a:t>◆参加条件</a:t>
            </a:r>
            <a:endParaRPr lang="en-US" altLang="ja-JP" sz="1100" b="1"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１）さいたま市又は埼玉県内に事業所がある中小企業又は大企業</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２）海外市場において製品の特長</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性能・品質・等</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が評価・信頼を得ることで、同種又は類似の他商品と比較して競争優位性</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価格・ロイヤルティ等</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を確保することにより、相場より高値での取引や長期の安定した取引の実現可能性の向上が期待されること</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３）米国等の医療機器企業や関係機関との連携、ブランド発信・地域への波及効果が期待されること</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４）弊財団が実施する本展示会に係る各種準備および会期後の簡易アンケート調査への協力</a:t>
            </a:r>
            <a:endParaRPr lang="en-US" altLang="ja-JP" sz="1000" dirty="0">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2108773" y="289735"/>
            <a:ext cx="4488579" cy="1191466"/>
            <a:chOff x="2471352" y="130948"/>
            <a:chExt cx="4185215" cy="728543"/>
          </a:xfrm>
        </p:grpSpPr>
        <p:sp>
          <p:nvSpPr>
            <p:cNvPr id="9" name="角丸四角形 8"/>
            <p:cNvSpPr/>
            <p:nvPr/>
          </p:nvSpPr>
          <p:spPr>
            <a:xfrm>
              <a:off x="2493025" y="130948"/>
              <a:ext cx="4118073" cy="707288"/>
            </a:xfrm>
            <a:prstGeom prst="roundRect">
              <a:avLst/>
            </a:prstGeom>
            <a:gradFill flip="none" rotWithShape="1">
              <a:gsLst>
                <a:gs pos="70000">
                  <a:srgbClr val="FFFFCC"/>
                </a:gs>
                <a:gs pos="30000">
                  <a:srgbClr val="FFFFCC"/>
                </a:gs>
                <a:gs pos="0">
                  <a:srgbClr val="FFFF99"/>
                </a:gs>
                <a:gs pos="50000">
                  <a:srgbClr val="FFFFCC"/>
                </a:gs>
                <a:gs pos="100000">
                  <a:srgbClr val="FFFF99"/>
                </a:gs>
              </a:gsLst>
              <a:path path="circle">
                <a:fillToRect l="100000" t="100000"/>
              </a:path>
              <a:tileRect r="-100000" b="-100000"/>
            </a:grad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a:ea typeface="ＭＳ Ｐゴシック" panose="020B0600070205080204" pitchFamily="50" charset="-128"/>
              </a:endParaRPr>
            </a:p>
          </p:txBody>
        </p:sp>
        <p:sp>
          <p:nvSpPr>
            <p:cNvPr id="10" name="正方形/長方形 9"/>
            <p:cNvSpPr/>
            <p:nvPr/>
          </p:nvSpPr>
          <p:spPr>
            <a:xfrm>
              <a:off x="2471352" y="153758"/>
              <a:ext cx="4185215" cy="705733"/>
            </a:xfrm>
            <a:prstGeom prst="rect">
              <a:avLst/>
            </a:prstGeom>
            <a:ln>
              <a:noFill/>
            </a:ln>
          </p:spPr>
          <p:txBody>
            <a:bodyPr wrap="square">
              <a:spAutoFit/>
            </a:bodyPr>
            <a:lstStyle/>
            <a:p>
              <a:pPr algn="ctr"/>
              <a:r>
                <a:rPr lang="ja-JP" altLang="en-US" sz="24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米医療機器関連分野の展示会</a:t>
              </a:r>
              <a:endParaRPr lang="en-US" altLang="ja-JP" sz="24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MD&amp;M WEST 2024</a:t>
              </a:r>
              <a:r>
                <a:rPr lang="ja-JP" altLang="en-US" sz="21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a:p>
              <a:pPr algn="ctr"/>
              <a:r>
                <a:rPr lang="ja-JP" altLang="en-US" sz="24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共同出展企業募集のご案内</a:t>
              </a:r>
              <a:endParaRPr lang="en-US" altLang="ja-JP" sz="2400" b="1" dirty="0">
                <a:solidFill>
                  <a:srgbClr val="FF33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sp>
        <p:nvSpPr>
          <p:cNvPr id="52" name="テキスト ボックス 51"/>
          <p:cNvSpPr txBox="1"/>
          <p:nvPr/>
        </p:nvSpPr>
        <p:spPr>
          <a:xfrm>
            <a:off x="64925" y="3801646"/>
            <a:ext cx="4144050" cy="215444"/>
          </a:xfrm>
          <a:prstGeom prst="rect">
            <a:avLst/>
          </a:prstGeom>
          <a:noFill/>
          <a:ln w="12700">
            <a:noFill/>
          </a:ln>
        </p:spPr>
        <p:txBody>
          <a:bodyPr wrap="square" rtlCol="0">
            <a:spAutoFit/>
          </a:bodyPr>
          <a:lstStyle/>
          <a:p>
            <a:r>
              <a:rPr lang="ja-JP" altLang="en-US" sz="800" dirty="0">
                <a:latin typeface="メイリオ" panose="020B0604030504040204" pitchFamily="50" charset="-128"/>
                <a:ea typeface="メイリオ" panose="020B0604030504040204" pitchFamily="50" charset="-128"/>
              </a:rPr>
              <a:t>・展示会</a:t>
            </a:r>
            <a:r>
              <a:rPr lang="en-US" altLang="ja-JP" sz="800" dirty="0">
                <a:latin typeface="メイリオ" panose="020B0604030504040204" pitchFamily="50" charset="-128"/>
                <a:ea typeface="メイリオ" panose="020B0604030504040204" pitchFamily="50" charset="-128"/>
              </a:rPr>
              <a:t>URL</a:t>
            </a:r>
            <a:r>
              <a:rPr lang="ja-JP" altLang="en-US" sz="800" dirty="0">
                <a:latin typeface="メイリオ" panose="020B0604030504040204" pitchFamily="50" charset="-128"/>
                <a:ea typeface="メイリオ" panose="020B0604030504040204" pitchFamily="50" charset="-128"/>
              </a:rPr>
              <a:t>：</a:t>
            </a:r>
            <a:r>
              <a:rPr lang="en-US" altLang="ja-JP" sz="800" dirty="0">
                <a:hlinkClick r:id="rId3"/>
              </a:rPr>
              <a:t> https://www.imengineeringwest.com/en/show-brands/mdm-west.html</a:t>
            </a:r>
            <a:endParaRPr lang="en-US" altLang="ja-JP" sz="800" dirty="0"/>
          </a:p>
        </p:txBody>
      </p:sp>
      <p:sp>
        <p:nvSpPr>
          <p:cNvPr id="15" name="正方形/長方形 14">
            <a:extLst>
              <a:ext uri="{FF2B5EF4-FFF2-40B4-BE49-F238E27FC236}">
                <a16:creationId xmlns:a16="http://schemas.microsoft.com/office/drawing/2014/main" id="{361E79F7-277F-4A04-AD8D-3FC4FF52A7F4}"/>
              </a:ext>
            </a:extLst>
          </p:cNvPr>
          <p:cNvSpPr/>
          <p:nvPr/>
        </p:nvSpPr>
        <p:spPr>
          <a:xfrm>
            <a:off x="392064" y="6876811"/>
            <a:ext cx="4653489" cy="824841"/>
          </a:xfrm>
          <a:prstGeom prst="rect">
            <a:avLst/>
          </a:prstGeom>
        </p:spPr>
        <p:txBody>
          <a:bodyPr wrap="square">
            <a:spAutoFit/>
          </a:bodyPr>
          <a:lstStyle/>
          <a:p>
            <a:pPr lvl="0">
              <a:spcBef>
                <a:spcPct val="20000"/>
              </a:spcBef>
            </a:pPr>
            <a:r>
              <a:rPr lang="ja-JP" altLang="en-US" sz="1400" b="1" dirty="0">
                <a:solidFill>
                  <a:srgbClr val="FF0000"/>
                </a:solidFill>
                <a:latin typeface="メイリオ" panose="020B0604030504040204" pitchFamily="50" charset="-128"/>
                <a:ea typeface="メイリオ" panose="020B0604030504040204" pitchFamily="50" charset="-128"/>
              </a:rPr>
              <a:t>◆参加費　</a:t>
            </a:r>
            <a:r>
              <a:rPr kumimoji="1" lang="en-US" altLang="ja-JP"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通訳不要の場合は下記金額より</a:t>
            </a:r>
            <a:r>
              <a:rPr kumimoji="1" lang="en-US" altLang="ja-JP" sz="1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10</a:t>
            </a:r>
            <a:r>
              <a:rPr kumimoji="1" lang="ja-JP" altLang="en-US" sz="1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万円引き</a:t>
            </a:r>
            <a:r>
              <a:rPr kumimoji="1" lang="ja-JP" altLang="en-US"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lang="ja-JP" altLang="en-US" sz="1400" b="1" dirty="0">
                <a:solidFill>
                  <a:srgbClr val="FF0000"/>
                </a:solidFill>
                <a:latin typeface="メイリオ" panose="020B0604030504040204" pitchFamily="50" charset="-128"/>
                <a:ea typeface="メイリオ" panose="020B0604030504040204" pitchFamily="50" charset="-128"/>
              </a:rPr>
              <a:t>　</a:t>
            </a:r>
            <a:endParaRPr lang="en-US" altLang="ja-JP" sz="1400" b="1"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400" b="1" dirty="0">
                <a:solidFill>
                  <a:srgbClr val="FF0000"/>
                </a:solidFill>
                <a:latin typeface="メイリオ" panose="020B0604030504040204" pitchFamily="50" charset="-128"/>
                <a:ea typeface="メイリオ" panose="020B0604030504040204" pitchFamily="50" charset="-128"/>
              </a:rPr>
              <a:t>　＜市内企業＞初出展：</a:t>
            </a:r>
            <a:r>
              <a:rPr lang="en-US" altLang="ja-JP" sz="1400" b="1" u="sng" dirty="0">
                <a:solidFill>
                  <a:srgbClr val="FF0000"/>
                </a:solidFill>
                <a:latin typeface="メイリオ" panose="020B0604030504040204" pitchFamily="50" charset="-128"/>
                <a:ea typeface="メイリオ" panose="020B0604030504040204" pitchFamily="50" charset="-128"/>
              </a:rPr>
              <a:t>45</a:t>
            </a:r>
            <a:r>
              <a:rPr lang="ja-JP" altLang="en-US" sz="1400" b="1" u="sng" dirty="0">
                <a:solidFill>
                  <a:srgbClr val="FF0000"/>
                </a:solidFill>
                <a:latin typeface="メイリオ" panose="020B0604030504040204" pitchFamily="50" charset="-128"/>
                <a:ea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rPr>
              <a:t> </a:t>
            </a:r>
            <a:r>
              <a:rPr lang="ja-JP" altLang="en-US" sz="1400" b="1" dirty="0">
                <a:solidFill>
                  <a:srgbClr val="FF0000"/>
                </a:solidFill>
                <a:latin typeface="メイリオ" panose="020B0604030504040204" pitchFamily="50" charset="-128"/>
                <a:ea typeface="メイリオ" panose="020B0604030504040204" pitchFamily="50" charset="-128"/>
              </a:rPr>
              <a:t> </a:t>
            </a:r>
            <a:r>
              <a:rPr lang="en-US" altLang="ja-JP" sz="1400" b="1" dirty="0">
                <a:solidFill>
                  <a:srgbClr val="FF0000"/>
                </a:solidFill>
                <a:latin typeface="メイリオ" panose="020B0604030504040204" pitchFamily="50" charset="-128"/>
                <a:ea typeface="メイリオ" panose="020B0604030504040204" pitchFamily="50" charset="-128"/>
              </a:rPr>
              <a:t>2</a:t>
            </a:r>
            <a:r>
              <a:rPr lang="ja-JP" altLang="en-US" sz="1400" b="1" dirty="0">
                <a:solidFill>
                  <a:srgbClr val="FF0000"/>
                </a:solidFill>
                <a:latin typeface="メイリオ" panose="020B0604030504040204" pitchFamily="50" charset="-128"/>
                <a:ea typeface="メイリオ" panose="020B0604030504040204" pitchFamily="50" charset="-128"/>
              </a:rPr>
              <a:t>回目以上：</a:t>
            </a:r>
            <a:r>
              <a:rPr lang="en-US" altLang="ja-JP" sz="1400" b="1" u="sng" dirty="0">
                <a:solidFill>
                  <a:srgbClr val="FF0000"/>
                </a:solidFill>
                <a:latin typeface="メイリオ" panose="020B0604030504040204" pitchFamily="50" charset="-128"/>
                <a:ea typeface="メイリオ" panose="020B0604030504040204" pitchFamily="50" charset="-128"/>
              </a:rPr>
              <a:t>50</a:t>
            </a:r>
            <a:r>
              <a:rPr lang="ja-JP" altLang="en-US" sz="1400" b="1" u="sng" dirty="0">
                <a:solidFill>
                  <a:srgbClr val="FF0000"/>
                </a:solidFill>
                <a:latin typeface="メイリオ" panose="020B0604030504040204" pitchFamily="50" charset="-128"/>
                <a:ea typeface="メイリオ" panose="020B0604030504040204" pitchFamily="50" charset="-128"/>
              </a:rPr>
              <a:t>万円　　　</a:t>
            </a:r>
            <a:endParaRPr lang="en-US" altLang="ja-JP" sz="1400" b="1" u="sng" dirty="0">
              <a:solidFill>
                <a:srgbClr val="FF0000"/>
              </a:solidFill>
              <a:latin typeface="メイリオ" panose="020B0604030504040204" pitchFamily="50" charset="-128"/>
              <a:ea typeface="メイリオ" panose="020B0604030504040204" pitchFamily="50" charset="-128"/>
            </a:endParaRPr>
          </a:p>
          <a:p>
            <a:pPr lvl="0">
              <a:spcBef>
                <a:spcPct val="20000"/>
              </a:spcBef>
            </a:pPr>
            <a:r>
              <a:rPr lang="ja-JP" altLang="en-US" sz="1400" b="1" dirty="0">
                <a:solidFill>
                  <a:srgbClr val="FF0000"/>
                </a:solidFill>
                <a:latin typeface="メイリオ" panose="020B0604030504040204" pitchFamily="50" charset="-128"/>
                <a:ea typeface="メイリオ" panose="020B0604030504040204" pitchFamily="50" charset="-128"/>
              </a:rPr>
              <a:t>　＜市外企業＞初出展：</a:t>
            </a:r>
            <a:r>
              <a:rPr lang="en-US" altLang="ja-JP" sz="1400" b="1" u="sng" dirty="0">
                <a:solidFill>
                  <a:srgbClr val="FF0000"/>
                </a:solidFill>
                <a:latin typeface="メイリオ" panose="020B0604030504040204" pitchFamily="50" charset="-128"/>
                <a:ea typeface="メイリオ" panose="020B0604030504040204" pitchFamily="50" charset="-128"/>
              </a:rPr>
              <a:t>55</a:t>
            </a:r>
            <a:r>
              <a:rPr lang="ja-JP" altLang="en-US" sz="1400" b="1" u="sng" dirty="0">
                <a:solidFill>
                  <a:srgbClr val="FF0000"/>
                </a:solidFill>
                <a:latin typeface="メイリオ" panose="020B0604030504040204" pitchFamily="50" charset="-128"/>
                <a:ea typeface="メイリオ" panose="020B0604030504040204" pitchFamily="50" charset="-128"/>
              </a:rPr>
              <a:t>万円</a:t>
            </a:r>
            <a:r>
              <a:rPr lang="en-US" altLang="ja-JP" sz="1400" b="1" dirty="0">
                <a:solidFill>
                  <a:srgbClr val="FF0000"/>
                </a:solidFill>
                <a:latin typeface="メイリオ" panose="020B0604030504040204" pitchFamily="50" charset="-128"/>
                <a:ea typeface="メイリオ" panose="020B0604030504040204" pitchFamily="50" charset="-128"/>
              </a:rPr>
              <a:t>  2</a:t>
            </a:r>
            <a:r>
              <a:rPr lang="ja-JP" altLang="en-US" sz="1400" b="1" dirty="0">
                <a:solidFill>
                  <a:srgbClr val="FF0000"/>
                </a:solidFill>
                <a:latin typeface="メイリオ" panose="020B0604030504040204" pitchFamily="50" charset="-128"/>
                <a:ea typeface="メイリオ" panose="020B0604030504040204" pitchFamily="50" charset="-128"/>
              </a:rPr>
              <a:t>回目以上：</a:t>
            </a:r>
            <a:r>
              <a:rPr lang="en-US" altLang="ja-JP" sz="1400" b="1" u="sng" dirty="0">
                <a:solidFill>
                  <a:srgbClr val="FF0000"/>
                </a:solidFill>
                <a:latin typeface="メイリオ" panose="020B0604030504040204" pitchFamily="50" charset="-128"/>
                <a:ea typeface="メイリオ" panose="020B0604030504040204" pitchFamily="50" charset="-128"/>
              </a:rPr>
              <a:t>60</a:t>
            </a:r>
            <a:r>
              <a:rPr lang="ja-JP" altLang="en-US" sz="1400" b="1" u="sng" dirty="0">
                <a:solidFill>
                  <a:srgbClr val="FF0000"/>
                </a:solidFill>
                <a:latin typeface="メイリオ" panose="020B0604030504040204" pitchFamily="50" charset="-128"/>
                <a:ea typeface="メイリオ" panose="020B0604030504040204" pitchFamily="50" charset="-128"/>
              </a:rPr>
              <a:t>万円</a:t>
            </a:r>
            <a:endParaRPr lang="en-US" altLang="ja-JP" sz="14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E9705BE3-7CF8-4D89-9A06-94C01B210DF4}"/>
              </a:ext>
            </a:extLst>
          </p:cNvPr>
          <p:cNvSpPr txBox="1"/>
          <p:nvPr/>
        </p:nvSpPr>
        <p:spPr>
          <a:xfrm>
            <a:off x="100878" y="1586880"/>
            <a:ext cx="6831876" cy="1107996"/>
          </a:xfrm>
          <a:prstGeom prst="rect">
            <a:avLst/>
          </a:prstGeom>
          <a:noFill/>
        </p:spPr>
        <p:txBody>
          <a:bodyPr wrap="square" rtlCol="0">
            <a:spAutoFit/>
          </a:bodyPr>
          <a:lstStyle/>
          <a:p>
            <a:pPr>
              <a:spcBef>
                <a:spcPct val="0"/>
              </a:spcBef>
              <a:buClrTx/>
              <a:buSzTx/>
              <a:buNone/>
            </a:pPr>
            <a:r>
              <a:rPr lang="en-US" altLang="ja-JP" sz="1650" dirty="0">
                <a:latin typeface="Meiryo UI" panose="020B0604030504040204" pitchFamily="50" charset="-128"/>
                <a:ea typeface="Meiryo UI" panose="020B0604030504040204" pitchFamily="50" charset="-128"/>
                <a:cs typeface="Arial" charset="0"/>
              </a:rPr>
              <a:t>(</a:t>
            </a:r>
            <a:r>
              <a:rPr lang="ja-JP" altLang="en-US" sz="1650" dirty="0">
                <a:latin typeface="Meiryo UI" panose="020B0604030504040204" pitchFamily="50" charset="-128"/>
                <a:ea typeface="Meiryo UI" panose="020B0604030504040204" pitchFamily="50" charset="-128"/>
                <a:cs typeface="Arial" charset="0"/>
              </a:rPr>
              <a:t>公財</a:t>
            </a:r>
            <a:r>
              <a:rPr lang="en-US" altLang="ja-JP" sz="1650" dirty="0">
                <a:latin typeface="Meiryo UI" panose="020B0604030504040204" pitchFamily="50" charset="-128"/>
                <a:ea typeface="Meiryo UI" panose="020B0604030504040204" pitchFamily="50" charset="-128"/>
                <a:cs typeface="Arial" charset="0"/>
              </a:rPr>
              <a:t>)</a:t>
            </a:r>
            <a:r>
              <a:rPr lang="ja-JP" altLang="en-US" sz="1650" dirty="0">
                <a:latin typeface="Meiryo UI" panose="020B0604030504040204" pitchFamily="50" charset="-128"/>
                <a:ea typeface="Meiryo UI" panose="020B0604030504040204" pitchFamily="50" charset="-128"/>
                <a:cs typeface="Arial" charset="0"/>
              </a:rPr>
              <a:t>さいたま市産業創造財団では、</a:t>
            </a:r>
            <a:r>
              <a:rPr lang="ja-JP" altLang="en-US" sz="1650" dirty="0">
                <a:solidFill>
                  <a:prstClr val="black"/>
                </a:solidFill>
                <a:latin typeface="Meiryo UI" panose="020B0604030504040204" pitchFamily="50" charset="-128"/>
                <a:ea typeface="Meiryo UI" panose="020B0604030504040204" pitchFamily="50" charset="-128"/>
                <a:cs typeface="Arial" charset="0"/>
              </a:rPr>
              <a:t>令和</a:t>
            </a:r>
            <a:r>
              <a:rPr lang="en-US" altLang="ja-JP" sz="1650" dirty="0">
                <a:solidFill>
                  <a:prstClr val="black"/>
                </a:solidFill>
                <a:latin typeface="Meiryo UI" panose="020B0604030504040204" pitchFamily="50" charset="-128"/>
                <a:ea typeface="Meiryo UI" panose="020B0604030504040204" pitchFamily="50" charset="-128"/>
                <a:cs typeface="Arial" charset="0"/>
              </a:rPr>
              <a:t>6</a:t>
            </a:r>
            <a:r>
              <a:rPr lang="ja-JP" altLang="en-US" sz="1650" dirty="0">
                <a:solidFill>
                  <a:prstClr val="black"/>
                </a:solidFill>
                <a:latin typeface="Meiryo UI" panose="020B0604030504040204" pitchFamily="50" charset="-128"/>
                <a:ea typeface="Meiryo UI" panose="020B0604030504040204" pitchFamily="50" charset="-128"/>
                <a:cs typeface="Arial" charset="0"/>
              </a:rPr>
              <a:t>年</a:t>
            </a:r>
            <a:r>
              <a:rPr lang="en-US" altLang="ja-JP" sz="1650" dirty="0">
                <a:solidFill>
                  <a:prstClr val="black"/>
                </a:solidFill>
                <a:latin typeface="Meiryo UI" panose="020B0604030504040204" pitchFamily="50" charset="-128"/>
                <a:ea typeface="Meiryo UI" panose="020B0604030504040204" pitchFamily="50" charset="-128"/>
                <a:cs typeface="Arial" charset="0"/>
              </a:rPr>
              <a:t>2</a:t>
            </a:r>
            <a:r>
              <a:rPr lang="ja-JP" altLang="en-US" sz="1650" dirty="0">
                <a:solidFill>
                  <a:prstClr val="black"/>
                </a:solidFill>
                <a:latin typeface="Meiryo UI" panose="020B0604030504040204" pitchFamily="50" charset="-128"/>
                <a:ea typeface="Meiryo UI" panose="020B0604030504040204" pitchFamily="50" charset="-128"/>
                <a:cs typeface="Arial" charset="0"/>
              </a:rPr>
              <a:t>月</a:t>
            </a:r>
            <a:r>
              <a:rPr lang="en-US" altLang="ja-JP" sz="1650" dirty="0">
                <a:solidFill>
                  <a:prstClr val="black"/>
                </a:solidFill>
                <a:latin typeface="Meiryo UI" panose="020B0604030504040204" pitchFamily="50" charset="-128"/>
                <a:ea typeface="Meiryo UI" panose="020B0604030504040204" pitchFamily="50" charset="-128"/>
                <a:cs typeface="Arial" charset="0"/>
              </a:rPr>
              <a:t>6</a:t>
            </a:r>
            <a:r>
              <a:rPr lang="ja-JP" altLang="en-US" sz="1650" dirty="0">
                <a:solidFill>
                  <a:prstClr val="black"/>
                </a:solidFill>
                <a:latin typeface="Meiryo UI" panose="020B0604030504040204" pitchFamily="50" charset="-128"/>
                <a:ea typeface="Meiryo UI" panose="020B0604030504040204" pitchFamily="50" charset="-128"/>
                <a:cs typeface="Arial" charset="0"/>
              </a:rPr>
              <a:t>日</a:t>
            </a:r>
            <a:r>
              <a:rPr lang="en-US" altLang="ja-JP" sz="1650" dirty="0">
                <a:solidFill>
                  <a:prstClr val="black"/>
                </a:solidFill>
                <a:latin typeface="Meiryo UI" panose="020B0604030504040204" pitchFamily="50" charset="-128"/>
                <a:ea typeface="Meiryo UI" panose="020B0604030504040204" pitchFamily="50" charset="-128"/>
                <a:cs typeface="Arial" charset="0"/>
              </a:rPr>
              <a:t>(</a:t>
            </a:r>
            <a:r>
              <a:rPr lang="ja-JP" altLang="en-US" sz="1650" dirty="0">
                <a:solidFill>
                  <a:prstClr val="black"/>
                </a:solidFill>
                <a:latin typeface="Meiryo UI" panose="020B0604030504040204" pitchFamily="50" charset="-128"/>
                <a:ea typeface="Meiryo UI" panose="020B0604030504040204" pitchFamily="50" charset="-128"/>
                <a:cs typeface="Arial" charset="0"/>
              </a:rPr>
              <a:t>火</a:t>
            </a:r>
            <a:r>
              <a:rPr lang="en-US" altLang="ja-JP" sz="1650" dirty="0">
                <a:solidFill>
                  <a:prstClr val="black"/>
                </a:solidFill>
                <a:latin typeface="Meiryo UI" panose="020B0604030504040204" pitchFamily="50" charset="-128"/>
                <a:ea typeface="Meiryo UI" panose="020B0604030504040204" pitchFamily="50" charset="-128"/>
                <a:cs typeface="Arial" charset="0"/>
              </a:rPr>
              <a:t>)</a:t>
            </a:r>
            <a:r>
              <a:rPr lang="ja-JP" altLang="en-US" sz="1650" dirty="0">
                <a:solidFill>
                  <a:prstClr val="black"/>
                </a:solidFill>
                <a:latin typeface="Meiryo UI" panose="020B0604030504040204" pitchFamily="50" charset="-128"/>
                <a:ea typeface="Meiryo UI" panose="020B0604030504040204" pitchFamily="50" charset="-128"/>
                <a:cs typeface="Arial" charset="0"/>
              </a:rPr>
              <a:t>～</a:t>
            </a:r>
            <a:r>
              <a:rPr lang="en-US" altLang="ja-JP" sz="1650" dirty="0">
                <a:solidFill>
                  <a:prstClr val="black"/>
                </a:solidFill>
                <a:latin typeface="Meiryo UI" panose="020B0604030504040204" pitchFamily="50" charset="-128"/>
                <a:ea typeface="Meiryo UI" panose="020B0604030504040204" pitchFamily="50" charset="-128"/>
                <a:cs typeface="Arial" charset="0"/>
              </a:rPr>
              <a:t>8</a:t>
            </a:r>
            <a:r>
              <a:rPr lang="ja-JP" altLang="en-US" sz="1650" dirty="0">
                <a:solidFill>
                  <a:prstClr val="black"/>
                </a:solidFill>
                <a:latin typeface="Meiryo UI" panose="020B0604030504040204" pitchFamily="50" charset="-128"/>
                <a:ea typeface="Meiryo UI" panose="020B0604030504040204" pitchFamily="50" charset="-128"/>
                <a:cs typeface="Arial" charset="0"/>
              </a:rPr>
              <a:t>日</a:t>
            </a:r>
            <a:r>
              <a:rPr lang="en-US" altLang="ja-JP" sz="1650" dirty="0">
                <a:solidFill>
                  <a:prstClr val="black"/>
                </a:solidFill>
                <a:latin typeface="Meiryo UI" panose="020B0604030504040204" pitchFamily="50" charset="-128"/>
                <a:ea typeface="Meiryo UI" panose="020B0604030504040204" pitchFamily="50" charset="-128"/>
                <a:cs typeface="Arial" charset="0"/>
              </a:rPr>
              <a:t>(</a:t>
            </a:r>
            <a:r>
              <a:rPr lang="ja-JP" altLang="en-US" sz="1650" dirty="0">
                <a:solidFill>
                  <a:prstClr val="black"/>
                </a:solidFill>
                <a:latin typeface="Meiryo UI" panose="020B0604030504040204" pitchFamily="50" charset="-128"/>
                <a:ea typeface="Meiryo UI" panose="020B0604030504040204" pitchFamily="50" charset="-128"/>
                <a:cs typeface="Arial" charset="0"/>
              </a:rPr>
              <a:t>木</a:t>
            </a:r>
            <a:r>
              <a:rPr lang="en-US" altLang="ja-JP" sz="1650" dirty="0">
                <a:solidFill>
                  <a:prstClr val="black"/>
                </a:solidFill>
                <a:latin typeface="Meiryo UI" panose="020B0604030504040204" pitchFamily="50" charset="-128"/>
                <a:ea typeface="Meiryo UI" panose="020B0604030504040204" pitchFamily="50" charset="-128"/>
                <a:cs typeface="Arial" charset="0"/>
              </a:rPr>
              <a:t>)</a:t>
            </a:r>
            <a:r>
              <a:rPr lang="ja-JP" altLang="en-US" sz="1650" dirty="0">
                <a:solidFill>
                  <a:prstClr val="black"/>
                </a:solidFill>
                <a:latin typeface="Meiryo UI" panose="020B0604030504040204" pitchFamily="50" charset="-128"/>
                <a:ea typeface="Meiryo UI" panose="020B0604030504040204" pitchFamily="50" charset="-128"/>
                <a:cs typeface="Arial" charset="0"/>
              </a:rPr>
              <a:t>に</a:t>
            </a:r>
            <a:endParaRPr lang="en-US" altLang="ja-JP" sz="1650" dirty="0">
              <a:solidFill>
                <a:prstClr val="black"/>
              </a:solidFill>
              <a:latin typeface="Meiryo UI" panose="020B0604030504040204" pitchFamily="50" charset="-128"/>
              <a:ea typeface="Meiryo UI" panose="020B0604030504040204" pitchFamily="50" charset="-128"/>
              <a:cs typeface="Arial" charset="0"/>
            </a:endParaRPr>
          </a:p>
          <a:p>
            <a:pPr>
              <a:spcBef>
                <a:spcPct val="0"/>
              </a:spcBef>
              <a:buClrTx/>
              <a:buSzTx/>
              <a:buNone/>
            </a:pPr>
            <a:r>
              <a:rPr lang="ja-JP" altLang="en-US" sz="1650" dirty="0">
                <a:solidFill>
                  <a:prstClr val="black"/>
                </a:solidFill>
                <a:latin typeface="Meiryo UI" panose="020B0604030504040204" pitchFamily="50" charset="-128"/>
                <a:ea typeface="Meiryo UI" panose="020B0604030504040204" pitchFamily="50" charset="-128"/>
                <a:cs typeface="Arial" charset="0"/>
              </a:rPr>
              <a:t>米国カリフォルニア州・アナハイムで開催される</a:t>
            </a:r>
            <a:r>
              <a:rPr lang="ja-JP" altLang="en-US" sz="1650" b="1" dirty="0">
                <a:solidFill>
                  <a:srgbClr val="0000FF"/>
                </a:solidFill>
                <a:latin typeface="Meiryo UI" panose="020B0604030504040204" pitchFamily="50" charset="-128"/>
                <a:ea typeface="Meiryo UI" panose="020B0604030504040204" pitchFamily="50" charset="-128"/>
                <a:cs typeface="Arial" charset="0"/>
              </a:rPr>
              <a:t>「</a:t>
            </a:r>
            <a:r>
              <a:rPr lang="en-US" altLang="ja-JP" sz="1650" b="1" dirty="0">
                <a:solidFill>
                  <a:srgbClr val="0000FF"/>
                </a:solidFill>
                <a:latin typeface="Meiryo UI" panose="020B0604030504040204" pitchFamily="50" charset="-128"/>
                <a:ea typeface="Meiryo UI" panose="020B0604030504040204" pitchFamily="50" charset="-128"/>
                <a:cs typeface="Arial" charset="0"/>
              </a:rPr>
              <a:t>MD&amp;M WEST</a:t>
            </a:r>
            <a:r>
              <a:rPr lang="ja-JP" altLang="en-US" sz="1650" b="1" dirty="0">
                <a:solidFill>
                  <a:srgbClr val="0000FF"/>
                </a:solidFill>
                <a:latin typeface="Meiryo UI" panose="020B0604030504040204" pitchFamily="50" charset="-128"/>
                <a:ea typeface="Meiryo UI" panose="020B0604030504040204" pitchFamily="50" charset="-128"/>
                <a:cs typeface="Arial" charset="0"/>
              </a:rPr>
              <a:t>」</a:t>
            </a:r>
            <a:r>
              <a:rPr lang="ja-JP" altLang="en-US" sz="1650" dirty="0">
                <a:solidFill>
                  <a:prstClr val="black"/>
                </a:solidFill>
                <a:latin typeface="Meiryo UI" panose="020B0604030504040204" pitchFamily="50" charset="-128"/>
                <a:ea typeface="Meiryo UI" panose="020B0604030504040204" pitchFamily="50" charset="-128"/>
                <a:cs typeface="Arial" charset="0"/>
              </a:rPr>
              <a:t>に、さいたま市ブースを出展いたします。つきましては、</a:t>
            </a:r>
            <a:r>
              <a:rPr lang="ja-JP" altLang="en-US" sz="1650" b="1" dirty="0">
                <a:solidFill>
                  <a:srgbClr val="FF0000"/>
                </a:solidFill>
                <a:latin typeface="Meiryo UI" panose="020B0604030504040204" pitchFamily="50" charset="-128"/>
                <a:ea typeface="Meiryo UI" panose="020B0604030504040204" pitchFamily="50" charset="-128"/>
                <a:cs typeface="Arial" charset="0"/>
              </a:rPr>
              <a:t>海外販路拡大・知名度向上</a:t>
            </a:r>
            <a:r>
              <a:rPr lang="ja-JP" altLang="en-US" sz="1650" b="1" i="1" dirty="0">
                <a:solidFill>
                  <a:srgbClr val="FF0000"/>
                </a:solidFill>
                <a:latin typeface="Meiryo UI" panose="020B0604030504040204" pitchFamily="50" charset="-128"/>
                <a:ea typeface="Meiryo UI" panose="020B0604030504040204" pitchFamily="50" charset="-128"/>
                <a:cs typeface="Arial" charset="0"/>
              </a:rPr>
              <a:t>等</a:t>
            </a:r>
            <a:r>
              <a:rPr lang="ja-JP" altLang="en-US" sz="1650" dirty="0">
                <a:solidFill>
                  <a:prstClr val="black"/>
                </a:solidFill>
                <a:latin typeface="Meiryo UI" panose="020B0604030504040204" pitchFamily="50" charset="-128"/>
                <a:ea typeface="Meiryo UI" panose="020B0604030504040204" pitchFamily="50" charset="-128"/>
                <a:cs typeface="Arial" charset="0"/>
              </a:rPr>
              <a:t>を目指す出展企業を募集しますので、ぜひご応募ください。</a:t>
            </a:r>
            <a:endParaRPr lang="en-US" altLang="ja-JP" sz="1650" dirty="0">
              <a:solidFill>
                <a:prstClr val="black"/>
              </a:solidFill>
              <a:latin typeface="Meiryo UI" panose="020B0604030504040204" pitchFamily="50" charset="-128"/>
              <a:ea typeface="Meiryo UI" panose="020B0604030504040204" pitchFamily="50" charset="-128"/>
              <a:cs typeface="Arial" charset="0"/>
            </a:endParaRPr>
          </a:p>
        </p:txBody>
      </p:sp>
      <p:sp>
        <p:nvSpPr>
          <p:cNvPr id="5" name="テキスト ボックス 4">
            <a:extLst>
              <a:ext uri="{FF2B5EF4-FFF2-40B4-BE49-F238E27FC236}">
                <a16:creationId xmlns:a16="http://schemas.microsoft.com/office/drawing/2014/main" id="{75440640-18E9-4BB2-9A4C-3833B408347D}"/>
              </a:ext>
            </a:extLst>
          </p:cNvPr>
          <p:cNvSpPr txBox="1"/>
          <p:nvPr/>
        </p:nvSpPr>
        <p:spPr>
          <a:xfrm>
            <a:off x="5122820" y="7032366"/>
            <a:ext cx="1343116" cy="553998"/>
          </a:xfrm>
          <a:prstGeom prst="rect">
            <a:avLst/>
          </a:prstGeom>
          <a:noFill/>
          <a:ln>
            <a:solidFill>
              <a:schemeClr val="tx1"/>
            </a:solidFill>
          </a:ln>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・参加費</a:t>
            </a:r>
            <a:r>
              <a:rPr lang="ja-JP" altLang="en-US" sz="1000" dirty="0">
                <a:latin typeface="メイリオ" panose="020B0604030504040204" pitchFamily="50" charset="-128"/>
                <a:ea typeface="メイリオ" panose="020B0604030504040204" pitchFamily="50" charset="-128"/>
              </a:rPr>
              <a:t>は課税なし</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11</a:t>
            </a:r>
            <a:r>
              <a:rPr kumimoji="1" lang="ja-JP" altLang="en-US" sz="1000" dirty="0">
                <a:latin typeface="メイリオ" panose="020B0604030504040204" pitchFamily="50" charset="-128"/>
                <a:ea typeface="メイリオ" panose="020B0604030504040204" pitchFamily="50" charset="-128"/>
              </a:rPr>
              <a:t>月末期限にて</a:t>
            </a:r>
            <a:endParaRPr kumimoji="1"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請求予定</a:t>
            </a:r>
          </a:p>
        </p:txBody>
      </p:sp>
      <p:sp>
        <p:nvSpPr>
          <p:cNvPr id="23" name="正方形/長方形 22">
            <a:extLst>
              <a:ext uri="{FF2B5EF4-FFF2-40B4-BE49-F238E27FC236}">
                <a16:creationId xmlns:a16="http://schemas.microsoft.com/office/drawing/2014/main" id="{74EF4827-FE3E-7292-C2B2-7CE82B9F3041}"/>
              </a:ext>
            </a:extLst>
          </p:cNvPr>
          <p:cNvSpPr/>
          <p:nvPr/>
        </p:nvSpPr>
        <p:spPr>
          <a:xfrm>
            <a:off x="125599" y="7617057"/>
            <a:ext cx="6508367" cy="447815"/>
          </a:xfrm>
          <a:prstGeom prst="rect">
            <a:avLst/>
          </a:prstGeom>
        </p:spPr>
        <p:txBody>
          <a:bodyPr wrap="square">
            <a:spAutoFit/>
          </a:bodyPr>
          <a:lstStyle/>
          <a:p>
            <a:pPr>
              <a:spcBef>
                <a:spcPct val="20000"/>
              </a:spcBef>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市内企業とはさいたま市に事業所がある企業、初出展とはこれまでに米国で開催された展示会</a:t>
            </a:r>
            <a:r>
              <a:rPr lang="en-US" altLang="ja-JP" sz="1050" dirty="0">
                <a:latin typeface="Meiryo UI" panose="020B0604030504040204" pitchFamily="50" charset="-128"/>
                <a:ea typeface="Meiryo UI" panose="020B0604030504040204" pitchFamily="50" charset="-128"/>
              </a:rPr>
              <a:t>(MD&amp;M WEST)</a:t>
            </a:r>
            <a:r>
              <a:rPr lang="ja-JP" altLang="en-US" sz="1050" dirty="0">
                <a:latin typeface="Meiryo UI" panose="020B0604030504040204" pitchFamily="50" charset="-128"/>
                <a:ea typeface="Meiryo UI" panose="020B0604030504040204" pitchFamily="50" charset="-128"/>
              </a:rPr>
              <a:t>の</a:t>
            </a:r>
            <a:endParaRPr lang="en-US" altLang="ja-JP" sz="1050" dirty="0">
              <a:latin typeface="Meiryo UI" panose="020B0604030504040204" pitchFamily="50" charset="-128"/>
              <a:ea typeface="Meiryo UI" panose="020B0604030504040204" pitchFamily="50" charset="-128"/>
            </a:endParaRPr>
          </a:p>
          <a:p>
            <a:pPr>
              <a:spcBef>
                <a:spcPct val="20000"/>
              </a:spcBef>
            </a:pPr>
            <a:r>
              <a:rPr lang="ja-JP" altLang="en-US" sz="1050" dirty="0">
                <a:latin typeface="Meiryo UI" panose="020B0604030504040204" pitchFamily="50" charset="-128"/>
                <a:ea typeface="Meiryo UI" panose="020B0604030504040204" pitchFamily="50" charset="-128"/>
              </a:rPr>
              <a:t>　「さいたま市ブース」に共同出展したことがない企業を意味します。</a:t>
            </a:r>
            <a:endParaRPr lang="en-US" altLang="ja-JP" sz="11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F71A6C18-7CC2-71DC-F65B-917F243C03AC}"/>
              </a:ext>
            </a:extLst>
          </p:cNvPr>
          <p:cNvSpPr/>
          <p:nvPr/>
        </p:nvSpPr>
        <p:spPr>
          <a:xfrm>
            <a:off x="1056846" y="9605620"/>
            <a:ext cx="5838118" cy="535531"/>
          </a:xfrm>
          <a:prstGeom prst="rect">
            <a:avLst/>
          </a:prstGeom>
        </p:spPr>
        <p:txBody>
          <a:bodyPr wrap="square">
            <a:spAutoFit/>
          </a:bodyPr>
          <a:lstStyle/>
          <a:p>
            <a:pPr lvl="0">
              <a:spcBef>
                <a:spcPct val="20000"/>
              </a:spcBef>
            </a:pP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国際情勢の影響等により本展示会が中止</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延期となった場合、参加費は全額返金いたします。出展決定後に「貴社都合」にて出展をキャンセルされる場合、参加費のご返金は致しかねます。予めご了承いただきますようお願い申し上げます。 　</a:t>
            </a:r>
            <a:endParaRPr lang="en-US" altLang="ja-JP" sz="900" dirty="0">
              <a:latin typeface="Meiryo UI" panose="020B0604030504040204" pitchFamily="50" charset="-128"/>
              <a:ea typeface="Meiryo UI" panose="020B0604030504040204" pitchFamily="50" charset="-128"/>
            </a:endParaRPr>
          </a:p>
          <a:p>
            <a:pPr lvl="0">
              <a:spcBef>
                <a:spcPct val="20000"/>
              </a:spcBef>
            </a:pP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締切前であっても条件を満たす企業の申込が一定程度上回った時点で、募集を締め切らせて頂く場合がございます。</a:t>
            </a:r>
            <a:endParaRPr lang="en-US" altLang="ja-JP" sz="900" dirty="0">
              <a:latin typeface="Meiryo UI" panose="020B0604030504040204" pitchFamily="50" charset="-128"/>
              <a:ea typeface="Meiryo UI" panose="020B0604030504040204" pitchFamily="50" charset="-128"/>
            </a:endParaRPr>
          </a:p>
        </p:txBody>
      </p:sp>
      <p:grpSp>
        <p:nvGrpSpPr>
          <p:cNvPr id="19" name="グループ化 18">
            <a:extLst>
              <a:ext uri="{FF2B5EF4-FFF2-40B4-BE49-F238E27FC236}">
                <a16:creationId xmlns:a16="http://schemas.microsoft.com/office/drawing/2014/main" id="{D3CA4E85-5C3B-A6A7-CCF5-51BA6C01CA58}"/>
              </a:ext>
            </a:extLst>
          </p:cNvPr>
          <p:cNvGrpSpPr/>
          <p:nvPr/>
        </p:nvGrpSpPr>
        <p:grpSpPr>
          <a:xfrm>
            <a:off x="143028" y="8016682"/>
            <a:ext cx="6544247" cy="1296144"/>
            <a:chOff x="-88218" y="8602558"/>
            <a:chExt cx="6649705" cy="1296144"/>
          </a:xfrm>
        </p:grpSpPr>
        <p:sp>
          <p:nvSpPr>
            <p:cNvPr id="20" name="正方形/長方形 19">
              <a:extLst>
                <a:ext uri="{FF2B5EF4-FFF2-40B4-BE49-F238E27FC236}">
                  <a16:creationId xmlns:a16="http://schemas.microsoft.com/office/drawing/2014/main" id="{20D66999-E412-3111-1BF3-17D7401A5DCD}"/>
                </a:ext>
              </a:extLst>
            </p:cNvPr>
            <p:cNvSpPr/>
            <p:nvPr/>
          </p:nvSpPr>
          <p:spPr>
            <a:xfrm>
              <a:off x="-88218" y="8621429"/>
              <a:ext cx="6649705" cy="1277273"/>
            </a:xfrm>
            <a:prstGeom prst="rect">
              <a:avLst/>
            </a:prstGeom>
            <a:solidFill>
              <a:srgbClr val="FFFFCC"/>
            </a:solidFill>
          </p:spPr>
          <p:txBody>
            <a:bodyPr wrap="square">
              <a:spAutoFit/>
            </a:bodyPr>
            <a:lstStyle/>
            <a:p>
              <a:r>
                <a:rPr lang="ja-JP" altLang="en-US" sz="1100" b="1" dirty="0">
                  <a:latin typeface="Meiryo UI" panose="020B0604030504040204" pitchFamily="50" charset="-128"/>
                  <a:ea typeface="Meiryo UI" panose="020B0604030504040204" pitchFamily="50" charset="-128"/>
                </a:rPr>
                <a:t>＜参加費に含まれる費用＞　</a:t>
              </a:r>
            </a:p>
            <a:p>
              <a:r>
                <a:rPr lang="ja-JP" altLang="en-US" sz="1050" dirty="0">
                  <a:latin typeface="Meiryo UI" panose="020B0604030504040204" pitchFamily="50" charset="-128"/>
                  <a:ea typeface="Meiryo UI" panose="020B0604030504040204" pitchFamily="50" charset="-128"/>
                </a:rPr>
                <a:t>・出展費（小間代、光熱費）</a:t>
              </a:r>
            </a:p>
            <a:p>
              <a:r>
                <a:rPr lang="ja-JP" altLang="en-US" sz="1050" dirty="0">
                  <a:latin typeface="Meiryo UI" panose="020B0604030504040204" pitchFamily="50" charset="-128"/>
                  <a:ea typeface="Meiryo UI" panose="020B0604030504040204" pitchFamily="50" charset="-128"/>
                </a:rPr>
                <a:t>・ブース基本装飾費、パネル</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枚、モニター</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希望者のみ）</a:t>
              </a:r>
            </a:p>
            <a:p>
              <a:r>
                <a:rPr lang="ja-JP" altLang="en-US" sz="1050" dirty="0">
                  <a:latin typeface="Meiryo UI" panose="020B0604030504040204" pitchFamily="50" charset="-128"/>
                  <a:ea typeface="Meiryo UI" panose="020B0604030504040204" pitchFamily="50" charset="-128"/>
                </a:rPr>
                <a:t>・通訳</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希望者のみ、</a:t>
              </a:r>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社で</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名程度の通訳配置予定）</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不要の場合は参加費</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万円引き。</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社で</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名配置をご希望の場合は、</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通訳なしをご選択頂き、通訳は貴社の負担にて別途手配となります。</a:t>
              </a:r>
              <a:endParaRPr lang="en-US" altLang="ja-JP" sz="105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5DFA6551-2C31-7408-9B57-96554693FC6B}"/>
                </a:ext>
              </a:extLst>
            </p:cNvPr>
            <p:cNvSpPr/>
            <p:nvPr/>
          </p:nvSpPr>
          <p:spPr>
            <a:xfrm>
              <a:off x="3963172" y="8602558"/>
              <a:ext cx="2303677" cy="938719"/>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＜対象外＞</a:t>
              </a:r>
            </a:p>
            <a:p>
              <a:r>
                <a:rPr lang="ja-JP" altLang="en-US" sz="1050" dirty="0">
                  <a:latin typeface="Meiryo UI" panose="020B0604030504040204" pitchFamily="50" charset="-128"/>
                  <a:ea typeface="Meiryo UI" panose="020B0604030504040204" pitchFamily="50" charset="-128"/>
                </a:rPr>
                <a:t>・輸送にかかる費用</a:t>
              </a:r>
            </a:p>
            <a:p>
              <a:r>
                <a:rPr lang="ja-JP" altLang="en-US" sz="1050" dirty="0">
                  <a:latin typeface="Meiryo UI" panose="020B0604030504040204" pitchFamily="50" charset="-128"/>
                  <a:ea typeface="Meiryo UI" panose="020B0604030504040204" pitchFamily="50" charset="-128"/>
                </a:rPr>
                <a:t>・旅費</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航空券代金・宿泊費等</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・来場者スキャン用リーダー</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は企業負担となります。</a:t>
              </a:r>
            </a:p>
          </p:txBody>
        </p:sp>
      </p:grpSp>
      <p:sp>
        <p:nvSpPr>
          <p:cNvPr id="12" name="正方形/長方形 11">
            <a:extLst>
              <a:ext uri="{FF2B5EF4-FFF2-40B4-BE49-F238E27FC236}">
                <a16:creationId xmlns:a16="http://schemas.microsoft.com/office/drawing/2014/main" id="{D7E99060-C890-4A09-10F0-9A2EA3960A8D}"/>
              </a:ext>
            </a:extLst>
          </p:cNvPr>
          <p:cNvSpPr/>
          <p:nvPr/>
        </p:nvSpPr>
        <p:spPr>
          <a:xfrm>
            <a:off x="484269" y="9330738"/>
            <a:ext cx="6174892" cy="307777"/>
          </a:xfrm>
          <a:prstGeom prst="rect">
            <a:avLst/>
          </a:prstGeom>
        </p:spPr>
        <p:txBody>
          <a:bodyPr wrap="square">
            <a:spAutoFit/>
          </a:bodyPr>
          <a:lstStyle/>
          <a:p>
            <a:pPr lvl="0">
              <a:spcBef>
                <a:spcPct val="20000"/>
              </a:spcBef>
            </a:pPr>
            <a:r>
              <a:rPr lang="ja-JP" altLang="en-US" sz="1400" b="1" dirty="0">
                <a:solidFill>
                  <a:srgbClr val="FF0000"/>
                </a:solidFill>
                <a:latin typeface="メイリオ" panose="020B0604030504040204" pitchFamily="50" charset="-128"/>
                <a:ea typeface="メイリオ" panose="020B0604030504040204" pitchFamily="50" charset="-128"/>
              </a:rPr>
              <a:t>◆定員：</a:t>
            </a:r>
            <a:r>
              <a:rPr lang="en-US" altLang="ja-JP" sz="1400" b="1" dirty="0">
                <a:solidFill>
                  <a:srgbClr val="FF0000"/>
                </a:solidFill>
                <a:latin typeface="メイリオ" panose="020B0604030504040204" pitchFamily="50" charset="-128"/>
                <a:ea typeface="メイリオ" panose="020B0604030504040204" pitchFamily="50" charset="-128"/>
              </a:rPr>
              <a:t>8</a:t>
            </a:r>
            <a:r>
              <a:rPr lang="ja-JP" altLang="en-US" sz="1400" b="1" dirty="0">
                <a:solidFill>
                  <a:srgbClr val="FF0000"/>
                </a:solidFill>
                <a:latin typeface="メイリオ" panose="020B0604030504040204" pitchFamily="50" charset="-128"/>
                <a:ea typeface="メイリオ" panose="020B0604030504040204" pitchFamily="50" charset="-128"/>
              </a:rPr>
              <a:t>社程度（</a:t>
            </a:r>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定員を超えた場合は、選考をさせていただきます。）</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grpSp>
        <p:nvGrpSpPr>
          <p:cNvPr id="38" name="グループ化 37">
            <a:extLst>
              <a:ext uri="{FF2B5EF4-FFF2-40B4-BE49-F238E27FC236}">
                <a16:creationId xmlns:a16="http://schemas.microsoft.com/office/drawing/2014/main" id="{47E0228F-3033-2C8B-10E8-97C39635FC66}"/>
              </a:ext>
            </a:extLst>
          </p:cNvPr>
          <p:cNvGrpSpPr/>
          <p:nvPr/>
        </p:nvGrpSpPr>
        <p:grpSpPr>
          <a:xfrm>
            <a:off x="149363" y="9599465"/>
            <a:ext cx="918777" cy="581144"/>
            <a:chOff x="182363" y="9472666"/>
            <a:chExt cx="918777" cy="648000"/>
          </a:xfrm>
        </p:grpSpPr>
        <p:sp>
          <p:nvSpPr>
            <p:cNvPr id="13" name="星: 32 pt 12">
              <a:extLst>
                <a:ext uri="{FF2B5EF4-FFF2-40B4-BE49-F238E27FC236}">
                  <a16:creationId xmlns:a16="http://schemas.microsoft.com/office/drawing/2014/main" id="{F08A4D24-A16A-107E-7314-846A0A7FD732}"/>
                </a:ext>
              </a:extLst>
            </p:cNvPr>
            <p:cNvSpPr/>
            <p:nvPr/>
          </p:nvSpPr>
          <p:spPr>
            <a:xfrm>
              <a:off x="182363" y="9472666"/>
              <a:ext cx="918777" cy="648000"/>
            </a:xfrm>
            <a:prstGeom prst="star32">
              <a:avLst>
                <a:gd name="adj" fmla="val 42429"/>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dirty="0">
                <a:solidFill>
                  <a:srgbClr val="FF330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C805D508-C99A-7058-AE5B-95521DE6C115}"/>
                </a:ext>
              </a:extLst>
            </p:cNvPr>
            <p:cNvSpPr txBox="1"/>
            <p:nvPr/>
          </p:nvSpPr>
          <p:spPr>
            <a:xfrm>
              <a:off x="188533" y="9536182"/>
              <a:ext cx="912607" cy="549095"/>
            </a:xfrm>
            <a:prstGeom prst="rect">
              <a:avLst/>
            </a:prstGeom>
            <a:noFill/>
          </p:spPr>
          <p:txBody>
            <a:bodyPr wrap="square" rtlCol="0">
              <a:spAutoFit/>
            </a:bodyPr>
            <a:lstStyle/>
            <a:p>
              <a:pPr algn="ctr"/>
              <a:r>
                <a:rPr kumimoji="1" lang="ja-JP" altLang="en-US" sz="1300" b="1" dirty="0">
                  <a:solidFill>
                    <a:srgbClr val="FF0000"/>
                  </a:solidFill>
                  <a:latin typeface="メイリオ" panose="020B0604030504040204" pitchFamily="50" charset="-128"/>
                  <a:ea typeface="メイリオ" panose="020B0604030504040204" pitchFamily="50" charset="-128"/>
                </a:rPr>
                <a:t>注意</a:t>
              </a:r>
              <a:endParaRPr kumimoji="1" lang="en-US" altLang="ja-JP" sz="13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300" b="1" dirty="0">
                  <a:solidFill>
                    <a:srgbClr val="FF0000"/>
                  </a:solidFill>
                  <a:latin typeface="メイリオ" panose="020B0604030504040204" pitchFamily="50" charset="-128"/>
                  <a:ea typeface="メイリオ" panose="020B0604030504040204" pitchFamily="50" charset="-128"/>
                </a:rPr>
                <a:t>お願い</a:t>
              </a:r>
            </a:p>
          </p:txBody>
        </p:sp>
      </p:grpSp>
      <p:grpSp>
        <p:nvGrpSpPr>
          <p:cNvPr id="17" name="グループ化 16">
            <a:extLst>
              <a:ext uri="{FF2B5EF4-FFF2-40B4-BE49-F238E27FC236}">
                <a16:creationId xmlns:a16="http://schemas.microsoft.com/office/drawing/2014/main" id="{4249C61B-48EE-A3EB-C513-DB6A7B0AFDE7}"/>
              </a:ext>
            </a:extLst>
          </p:cNvPr>
          <p:cNvGrpSpPr/>
          <p:nvPr/>
        </p:nvGrpSpPr>
        <p:grpSpPr>
          <a:xfrm>
            <a:off x="316344" y="823859"/>
            <a:ext cx="1714806" cy="657342"/>
            <a:chOff x="188640" y="351353"/>
            <a:chExt cx="2160000" cy="828000"/>
          </a:xfrm>
        </p:grpSpPr>
        <p:sp>
          <p:nvSpPr>
            <p:cNvPr id="16" name="正方形/長方形 15">
              <a:extLst>
                <a:ext uri="{FF2B5EF4-FFF2-40B4-BE49-F238E27FC236}">
                  <a16:creationId xmlns:a16="http://schemas.microsoft.com/office/drawing/2014/main" id="{CAD3BD07-A578-465F-81F4-1557DBF7DE37}"/>
                </a:ext>
              </a:extLst>
            </p:cNvPr>
            <p:cNvSpPr/>
            <p:nvPr/>
          </p:nvSpPr>
          <p:spPr>
            <a:xfrm>
              <a:off x="188640" y="351353"/>
              <a:ext cx="2160000" cy="82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MDM West">
              <a:extLst>
                <a:ext uri="{FF2B5EF4-FFF2-40B4-BE49-F238E27FC236}">
                  <a16:creationId xmlns:a16="http://schemas.microsoft.com/office/drawing/2014/main" id="{D5A91068-3EF6-A43D-118D-98DB043FC1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022" b="-289"/>
            <a:stretch/>
          </p:blipFill>
          <p:spPr bwMode="auto">
            <a:xfrm>
              <a:off x="195441" y="394278"/>
              <a:ext cx="2153199"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正方形/長方形 34">
            <a:extLst>
              <a:ext uri="{FF2B5EF4-FFF2-40B4-BE49-F238E27FC236}">
                <a16:creationId xmlns:a16="http://schemas.microsoft.com/office/drawing/2014/main" id="{4455FC1F-BD82-56A5-05F1-BD4B8D4487DD}"/>
              </a:ext>
            </a:extLst>
          </p:cNvPr>
          <p:cNvSpPr/>
          <p:nvPr/>
        </p:nvSpPr>
        <p:spPr>
          <a:xfrm>
            <a:off x="87750" y="2651038"/>
            <a:ext cx="4103304" cy="1077218"/>
          </a:xfrm>
          <a:prstGeom prst="rect">
            <a:avLst/>
          </a:prstGeom>
          <a:noFill/>
        </p:spPr>
        <p:txBody>
          <a:bodyPr wrap="square">
            <a:spAutoFit/>
          </a:bodyPr>
          <a:lstStyle/>
          <a:p>
            <a:pPr algn="just"/>
            <a:r>
              <a:rPr lang="ja-JP" altLang="en-US" sz="1600" b="1" dirty="0">
                <a:solidFill>
                  <a:srgbClr val="0000FF"/>
                </a:solidFill>
                <a:latin typeface="Meiryo UI" panose="020B0604030504040204" pitchFamily="50" charset="-128"/>
                <a:ea typeface="Meiryo UI" panose="020B0604030504040204" pitchFamily="50" charset="-128"/>
              </a:rPr>
              <a:t>■会場：</a:t>
            </a:r>
            <a:r>
              <a:rPr lang="en-GB" altLang="ja-JP" sz="1600" b="1" dirty="0">
                <a:solidFill>
                  <a:srgbClr val="0000FF"/>
                </a:solidFill>
                <a:latin typeface="Meiryo UI" panose="020B0604030504040204" pitchFamily="50" charset="-128"/>
                <a:ea typeface="Meiryo UI" panose="020B0604030504040204" pitchFamily="50" charset="-128"/>
              </a:rPr>
              <a:t>Anaheim Convention </a:t>
            </a:r>
            <a:r>
              <a:rPr lang="en-GB" altLang="ja-JP" sz="1600" b="1" dirty="0" err="1">
                <a:solidFill>
                  <a:srgbClr val="0000FF"/>
                </a:solidFill>
                <a:latin typeface="Meiryo UI" panose="020B0604030504040204" pitchFamily="50" charset="-128"/>
                <a:ea typeface="Meiryo UI" panose="020B0604030504040204" pitchFamily="50" charset="-128"/>
              </a:rPr>
              <a:t>Center</a:t>
            </a:r>
            <a:endParaRPr lang="en-US" altLang="ja-JP" sz="1600" b="1" dirty="0">
              <a:solidFill>
                <a:srgbClr val="0000FF"/>
              </a:solidFill>
              <a:latin typeface="Meiryo UI" panose="020B0604030504040204" pitchFamily="50" charset="-128"/>
              <a:ea typeface="Meiryo UI" panose="020B0604030504040204" pitchFamily="50" charset="-128"/>
            </a:endParaRPr>
          </a:p>
          <a:p>
            <a:pPr algn="just"/>
            <a:r>
              <a:rPr lang="ja-JP" altLang="en-US" sz="1600" b="1" dirty="0">
                <a:solidFill>
                  <a:srgbClr val="0000FF"/>
                </a:solidFill>
                <a:latin typeface="Meiryo UI" panose="020B0604030504040204" pitchFamily="50" charset="-128"/>
                <a:ea typeface="Meiryo UI" panose="020B0604030504040204" pitchFamily="50" charset="-128"/>
              </a:rPr>
              <a:t>■さいたま市</a:t>
            </a:r>
            <a:r>
              <a:rPr lang="ja-JP" altLang="ja-JP" sz="1600" b="1" dirty="0">
                <a:solidFill>
                  <a:srgbClr val="0000FF"/>
                </a:solidFill>
                <a:latin typeface="Meiryo UI" panose="020B0604030504040204" pitchFamily="50" charset="-128"/>
                <a:ea typeface="Meiryo UI" panose="020B0604030504040204" pitchFamily="50" charset="-128"/>
              </a:rPr>
              <a:t>ブース</a:t>
            </a:r>
            <a:r>
              <a:rPr lang="ja-JP" altLang="en-US" sz="1600" b="1" dirty="0">
                <a:solidFill>
                  <a:srgbClr val="0000FF"/>
                </a:solidFill>
                <a:latin typeface="Meiryo UI" panose="020B0604030504040204" pitchFamily="50" charset="-128"/>
                <a:ea typeface="Meiryo UI" panose="020B0604030504040204" pitchFamily="50" charset="-128"/>
              </a:rPr>
              <a:t>：</a:t>
            </a:r>
            <a:r>
              <a:rPr lang="en-US" altLang="ja-JP" sz="1600" b="1" dirty="0">
                <a:solidFill>
                  <a:srgbClr val="0000FF"/>
                </a:solidFill>
                <a:latin typeface="Meiryo UI" panose="020B0604030504040204" pitchFamily="50" charset="-128"/>
                <a:ea typeface="Meiryo UI" panose="020B0604030504040204" pitchFamily="50" charset="-128"/>
              </a:rPr>
              <a:t>No.2858</a:t>
            </a:r>
            <a:r>
              <a:rPr lang="ja-JP" altLang="en-US" sz="1600" b="1" dirty="0">
                <a:solidFill>
                  <a:srgbClr val="0000FF"/>
                </a:solidFill>
                <a:latin typeface="Meiryo UI" panose="020B0604030504040204" pitchFamily="50" charset="-128"/>
                <a:ea typeface="Meiryo UI" panose="020B0604030504040204" pitchFamily="50" charset="-128"/>
              </a:rPr>
              <a:t>　　　　</a:t>
            </a:r>
            <a:endParaRPr lang="en-US" altLang="ja-JP" sz="1600" b="1" dirty="0">
              <a:solidFill>
                <a:srgbClr val="0000FF"/>
              </a:solidFill>
              <a:latin typeface="Meiryo UI" panose="020B0604030504040204" pitchFamily="50" charset="-128"/>
              <a:ea typeface="Meiryo UI" panose="020B0604030504040204" pitchFamily="50" charset="-128"/>
            </a:endParaRPr>
          </a:p>
          <a:p>
            <a:pPr algn="just"/>
            <a:r>
              <a:rPr lang="ja-JP" altLang="en-US" sz="1600" b="1" dirty="0">
                <a:solidFill>
                  <a:srgbClr val="0000FF"/>
                </a:solidFill>
                <a:latin typeface="Meiryo UI" panose="020B0604030504040204" pitchFamily="50" charset="-128"/>
                <a:ea typeface="Meiryo UI" panose="020B0604030504040204" pitchFamily="50" charset="-128"/>
              </a:rPr>
              <a:t>■</a:t>
            </a:r>
            <a:r>
              <a:rPr lang="en-US" altLang="ja-JP" sz="1600" b="1" dirty="0">
                <a:solidFill>
                  <a:srgbClr val="0000FF"/>
                </a:solidFill>
                <a:latin typeface="Meiryo UI" panose="020B0604030504040204" pitchFamily="50" charset="-128"/>
                <a:ea typeface="Meiryo UI" panose="020B0604030504040204" pitchFamily="50" charset="-128"/>
              </a:rPr>
              <a:t>1</a:t>
            </a:r>
            <a:r>
              <a:rPr lang="ja-JP" altLang="ja-JP" sz="1600" b="1" dirty="0">
                <a:solidFill>
                  <a:srgbClr val="0000FF"/>
                </a:solidFill>
                <a:latin typeface="Meiryo UI" panose="020B0604030504040204" pitchFamily="50" charset="-128"/>
                <a:ea typeface="Meiryo UI" panose="020B0604030504040204" pitchFamily="50" charset="-128"/>
              </a:rPr>
              <a:t>階４小間</a:t>
            </a:r>
            <a:r>
              <a:rPr lang="en-US" altLang="ja-JP" sz="1600" b="1" dirty="0">
                <a:solidFill>
                  <a:srgbClr val="0000FF"/>
                </a:solidFill>
                <a:latin typeface="Meiryo UI" panose="020B0604030504040204" pitchFamily="50" charset="-128"/>
                <a:ea typeface="Meiryo UI" panose="020B0604030504040204" pitchFamily="50" charset="-128"/>
              </a:rPr>
              <a:t> 36</a:t>
            </a:r>
            <a:r>
              <a:rPr lang="ja-JP" altLang="ja-JP" sz="1600" b="1" dirty="0">
                <a:solidFill>
                  <a:srgbClr val="0000FF"/>
                </a:solidFill>
                <a:latin typeface="Meiryo UI" panose="020B0604030504040204" pitchFamily="50" charset="-128"/>
                <a:ea typeface="Meiryo UI" panose="020B0604030504040204" pitchFamily="50" charset="-128"/>
              </a:rPr>
              <a:t>㎡ </a:t>
            </a:r>
            <a:r>
              <a:rPr lang="ja-JP" altLang="en-US" sz="1600" b="1" dirty="0">
                <a:solidFill>
                  <a:srgbClr val="0000FF"/>
                </a:solidFill>
                <a:latin typeface="Meiryo UI" panose="020B0604030504040204" pitchFamily="50" charset="-128"/>
                <a:ea typeface="Meiryo UI" panose="020B0604030504040204" pitchFamily="50" charset="-128"/>
              </a:rPr>
              <a:t>（</a:t>
            </a:r>
            <a:r>
              <a:rPr lang="en-US" altLang="ja-JP" sz="1600" b="1" dirty="0">
                <a:solidFill>
                  <a:srgbClr val="0000FF"/>
                </a:solidFill>
                <a:latin typeface="Meiryo UI" panose="020B0604030504040204" pitchFamily="50" charset="-128"/>
                <a:ea typeface="Meiryo UI" panose="020B0604030504040204" pitchFamily="50" charset="-128"/>
              </a:rPr>
              <a:t>12</a:t>
            </a:r>
            <a:r>
              <a:rPr lang="ja-JP" altLang="ja-JP" sz="1600" b="1" dirty="0">
                <a:solidFill>
                  <a:srgbClr val="0000FF"/>
                </a:solidFill>
                <a:latin typeface="Meiryo UI" panose="020B0604030504040204" pitchFamily="50" charset="-128"/>
                <a:ea typeface="Meiryo UI" panose="020B0604030504040204" pitchFamily="50" charset="-128"/>
              </a:rPr>
              <a:t>ｍ×</a:t>
            </a:r>
            <a:r>
              <a:rPr lang="ja-JP" altLang="en-US" sz="1600" b="1" dirty="0">
                <a:solidFill>
                  <a:srgbClr val="0000FF"/>
                </a:solidFill>
                <a:latin typeface="Meiryo UI" panose="020B0604030504040204" pitchFamily="50" charset="-128"/>
                <a:ea typeface="Meiryo UI" panose="020B0604030504040204" pitchFamily="50" charset="-128"/>
              </a:rPr>
              <a:t>奥行</a:t>
            </a:r>
            <a:r>
              <a:rPr lang="en-US" altLang="ja-JP" sz="1600" b="1" dirty="0">
                <a:solidFill>
                  <a:srgbClr val="0000FF"/>
                </a:solidFill>
                <a:latin typeface="Meiryo UI" panose="020B0604030504040204" pitchFamily="50" charset="-128"/>
                <a:ea typeface="Meiryo UI" panose="020B0604030504040204" pitchFamily="50" charset="-128"/>
              </a:rPr>
              <a:t>3</a:t>
            </a:r>
            <a:r>
              <a:rPr lang="ja-JP" altLang="ja-JP" sz="1600" b="1" dirty="0">
                <a:solidFill>
                  <a:srgbClr val="0000FF"/>
                </a:solidFill>
                <a:latin typeface="Meiryo UI" panose="020B0604030504040204" pitchFamily="50" charset="-128"/>
                <a:ea typeface="Meiryo UI" panose="020B0604030504040204" pitchFamily="50" charset="-128"/>
              </a:rPr>
              <a:t>ｍ </a:t>
            </a:r>
            <a:r>
              <a:rPr lang="ja-JP" altLang="en-US" sz="1600" b="1" dirty="0">
                <a:solidFill>
                  <a:srgbClr val="0000FF"/>
                </a:solidFill>
                <a:latin typeface="Meiryo UI" panose="020B0604030504040204" pitchFamily="50" charset="-128"/>
                <a:ea typeface="Meiryo UI" panose="020B0604030504040204" pitchFamily="50" charset="-128"/>
              </a:rPr>
              <a:t>）</a:t>
            </a:r>
            <a:endParaRPr lang="en-US" altLang="ja-JP" sz="1600" b="1" dirty="0">
              <a:solidFill>
                <a:srgbClr val="0000FF"/>
              </a:solidFill>
              <a:latin typeface="Meiryo UI" panose="020B0604030504040204" pitchFamily="50" charset="-128"/>
              <a:ea typeface="Meiryo UI" panose="020B0604030504040204" pitchFamily="50" charset="-128"/>
            </a:endParaRPr>
          </a:p>
          <a:p>
            <a:pPr lvl="0" algn="just"/>
            <a:r>
              <a:rPr lang="ja-JP" altLang="en-US" sz="1600" b="1" dirty="0">
                <a:solidFill>
                  <a:srgbClr val="0000FF"/>
                </a:solidFill>
                <a:latin typeface="Meiryo UI" panose="020B0604030504040204" pitchFamily="50" charset="-128"/>
                <a:ea typeface="Meiryo UI" panose="020B0604030504040204" pitchFamily="50" charset="-128"/>
              </a:rPr>
              <a:t>　   </a:t>
            </a:r>
            <a:r>
              <a:rPr lang="en-US" altLang="ja-JP" sz="1600" b="1" dirty="0">
                <a:solidFill>
                  <a:srgbClr val="0000FF"/>
                </a:solidFill>
                <a:latin typeface="Meiryo UI" panose="020B0604030504040204" pitchFamily="50" charset="-128"/>
                <a:ea typeface="Meiryo UI" panose="020B0604030504040204" pitchFamily="50" charset="-128"/>
              </a:rPr>
              <a:t>1</a:t>
            </a:r>
            <a:r>
              <a:rPr lang="ja-JP" altLang="en-US" sz="1600" b="1" dirty="0">
                <a:solidFill>
                  <a:srgbClr val="0000FF"/>
                </a:solidFill>
                <a:latin typeface="Meiryo UI" panose="020B0604030504040204" pitchFamily="50" charset="-128"/>
                <a:ea typeface="Meiryo UI" panose="020B0604030504040204" pitchFamily="50" charset="-128"/>
              </a:rPr>
              <a:t>社当たり</a:t>
            </a:r>
            <a:r>
              <a:rPr lang="en-US" altLang="ja-JP" sz="1600" b="1" dirty="0">
                <a:solidFill>
                  <a:srgbClr val="0000FF"/>
                </a:solidFill>
                <a:latin typeface="Meiryo UI" panose="020B0604030504040204" pitchFamily="50" charset="-128"/>
                <a:ea typeface="Meiryo UI" panose="020B0604030504040204" pitchFamily="50" charset="-128"/>
              </a:rPr>
              <a:t>1.5</a:t>
            </a:r>
            <a:r>
              <a:rPr lang="ja-JP" altLang="en-US" sz="1600" b="1" dirty="0">
                <a:solidFill>
                  <a:srgbClr val="0000FF"/>
                </a:solidFill>
                <a:latin typeface="Meiryo UI" panose="020B0604030504040204" pitchFamily="50" charset="-128"/>
                <a:ea typeface="Meiryo UI" panose="020B0604030504040204" pitchFamily="50" charset="-128"/>
              </a:rPr>
              <a:t>ｍ</a:t>
            </a:r>
            <a:r>
              <a:rPr lang="ja-JP" altLang="ja-JP" sz="1600" b="1" dirty="0">
                <a:solidFill>
                  <a:srgbClr val="0000FF"/>
                </a:solidFill>
                <a:latin typeface="Meiryo UI" panose="020B0604030504040204" pitchFamily="50" charset="-128"/>
                <a:ea typeface="Meiryo UI" panose="020B0604030504040204" pitchFamily="50" charset="-128"/>
              </a:rPr>
              <a:t>×</a:t>
            </a:r>
            <a:r>
              <a:rPr lang="ja-JP" altLang="en-US" sz="1600" b="1" dirty="0">
                <a:solidFill>
                  <a:srgbClr val="0000FF"/>
                </a:solidFill>
                <a:latin typeface="Meiryo UI" panose="020B0604030504040204" pitchFamily="50" charset="-128"/>
                <a:ea typeface="Meiryo UI" panose="020B0604030504040204" pitchFamily="50" charset="-128"/>
              </a:rPr>
              <a:t>奥行３ｍ程度</a:t>
            </a:r>
            <a:endParaRPr lang="en-US" altLang="ja-JP" sz="1600" b="1" dirty="0">
              <a:solidFill>
                <a:srgbClr val="0000FF"/>
              </a:solidFill>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4B9C4339-DFC0-7C7F-35F2-E2CF55AFDD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Lst>
          </a:blip>
          <a:srcRect l="7167" r="1280"/>
          <a:stretch/>
        </p:blipFill>
        <p:spPr>
          <a:xfrm>
            <a:off x="4107003" y="2658968"/>
            <a:ext cx="2656489" cy="1116000"/>
          </a:xfrm>
          <a:prstGeom prst="rect">
            <a:avLst/>
          </a:prstGeom>
        </p:spPr>
      </p:pic>
      <p:sp>
        <p:nvSpPr>
          <p:cNvPr id="39" name="テキスト ボックス 38">
            <a:extLst>
              <a:ext uri="{FF2B5EF4-FFF2-40B4-BE49-F238E27FC236}">
                <a16:creationId xmlns:a16="http://schemas.microsoft.com/office/drawing/2014/main" id="{0E672232-CE9F-9F60-94CE-9B0639F69928}"/>
              </a:ext>
            </a:extLst>
          </p:cNvPr>
          <p:cNvSpPr txBox="1"/>
          <p:nvPr/>
        </p:nvSpPr>
        <p:spPr>
          <a:xfrm>
            <a:off x="4537503" y="3760244"/>
            <a:ext cx="2149772" cy="215444"/>
          </a:xfrm>
          <a:prstGeom prst="rect">
            <a:avLst/>
          </a:prstGeom>
          <a:noFill/>
          <a:ln w="12700">
            <a:noFill/>
          </a:ln>
        </p:spPr>
        <p:txBody>
          <a:bodyPr wrap="square" rtlCol="0">
            <a:spAutoFit/>
          </a:bodyPr>
          <a:lstStyle/>
          <a:p>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2022</a:t>
            </a:r>
            <a:r>
              <a:rPr lang="ja-JP" altLang="en-US" sz="800" dirty="0">
                <a:latin typeface="メイリオ" panose="020B0604030504040204" pitchFamily="50" charset="-128"/>
                <a:ea typeface="メイリオ" panose="020B0604030504040204" pitchFamily="50" charset="-128"/>
              </a:rPr>
              <a:t>年さいたまブースの装飾　＞</a:t>
            </a:r>
            <a:endParaRPr lang="en-US" altLang="ja-JP" sz="800" dirty="0"/>
          </a:p>
        </p:txBody>
      </p:sp>
      <p:pic>
        <p:nvPicPr>
          <p:cNvPr id="2050" name="Picture 2" descr="このアメリカの国旗、どこが「まちがい」かわかりますか？ (2020年7月11日) - エキサイトニュース">
            <a:extLst>
              <a:ext uri="{FF2B5EF4-FFF2-40B4-BE49-F238E27FC236}">
                <a16:creationId xmlns:a16="http://schemas.microsoft.com/office/drawing/2014/main" id="{239B5C6F-2A64-C214-05AF-22442898E9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310" y="288008"/>
            <a:ext cx="957465" cy="504000"/>
          </a:xfrm>
          <a:prstGeom prst="rect">
            <a:avLst/>
          </a:prstGeom>
          <a:noFill/>
          <a:extLst>
            <a:ext uri="{909E8E84-426E-40DD-AFC4-6F175D3DCCD1}">
              <a14:hiddenFill xmlns:a14="http://schemas.microsoft.com/office/drawing/2010/main">
                <a:solidFill>
                  <a:srgbClr val="FFFFFF"/>
                </a:solidFill>
              </a14:hiddenFill>
            </a:ext>
          </a:extLst>
        </p:spPr>
      </p:pic>
      <p:pic>
        <p:nvPicPr>
          <p:cNvPr id="46" name="図 45">
            <a:extLst>
              <a:ext uri="{FF2B5EF4-FFF2-40B4-BE49-F238E27FC236}">
                <a16:creationId xmlns:a16="http://schemas.microsoft.com/office/drawing/2014/main" id="{97FFEABE-2497-736D-2D3C-C9BC0ED2042A}"/>
              </a:ext>
            </a:extLst>
          </p:cNvPr>
          <p:cNvPicPr>
            <a:picLocks noChangeAspect="1"/>
          </p:cNvPicPr>
          <p:nvPr/>
        </p:nvPicPr>
        <p:blipFill rotWithShape="1">
          <a:blip r:embed="rId8"/>
          <a:srcRect r="3408"/>
          <a:stretch/>
        </p:blipFill>
        <p:spPr>
          <a:xfrm>
            <a:off x="1733492" y="4075376"/>
            <a:ext cx="5020440" cy="1549281"/>
          </a:xfrm>
          <a:prstGeom prst="rect">
            <a:avLst/>
          </a:prstGeom>
        </p:spPr>
      </p:pic>
      <p:pic>
        <p:nvPicPr>
          <p:cNvPr id="6" name="図 5">
            <a:extLst>
              <a:ext uri="{FF2B5EF4-FFF2-40B4-BE49-F238E27FC236}">
                <a16:creationId xmlns:a16="http://schemas.microsoft.com/office/drawing/2014/main" id="{31D7971D-A3D9-502D-9B50-3243BD864EE0}"/>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a14:imgEffect>
                  </a14:imgLayer>
                </a14:imgProps>
              </a:ext>
            </a:extLst>
          </a:blip>
          <a:srcRect r="7580"/>
          <a:stretch/>
        </p:blipFill>
        <p:spPr>
          <a:xfrm>
            <a:off x="117849" y="4085109"/>
            <a:ext cx="1708487" cy="1556884"/>
          </a:xfrm>
          <a:prstGeom prst="rect">
            <a:avLst/>
          </a:prstGeom>
        </p:spPr>
      </p:pic>
      <p:sp>
        <p:nvSpPr>
          <p:cNvPr id="8" name="テキスト ボックス 7">
            <a:extLst>
              <a:ext uri="{FF2B5EF4-FFF2-40B4-BE49-F238E27FC236}">
                <a16:creationId xmlns:a16="http://schemas.microsoft.com/office/drawing/2014/main" id="{B1D5E990-7883-B5AD-B162-34D134D3EE91}"/>
              </a:ext>
            </a:extLst>
          </p:cNvPr>
          <p:cNvSpPr txBox="1"/>
          <p:nvPr/>
        </p:nvSpPr>
        <p:spPr>
          <a:xfrm>
            <a:off x="4000690" y="3990505"/>
            <a:ext cx="2115575" cy="215444"/>
          </a:xfrm>
          <a:prstGeom prst="rect">
            <a:avLst/>
          </a:prstGeom>
          <a:noFill/>
          <a:ln w="12700">
            <a:noFill/>
          </a:ln>
        </p:spPr>
        <p:txBody>
          <a:bodyPr wrap="square" rtlCol="0">
            <a:spAutoFit/>
          </a:bodyPr>
          <a:lstStyle/>
          <a:p>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2024</a:t>
            </a:r>
            <a:r>
              <a:rPr lang="ja-JP" altLang="en-US" sz="800" dirty="0">
                <a:latin typeface="メイリオ" panose="020B0604030504040204" pitchFamily="50" charset="-128"/>
                <a:ea typeface="メイリオ" panose="020B0604030504040204" pitchFamily="50" charset="-128"/>
              </a:rPr>
              <a:t>年さいたまブース位置＞</a:t>
            </a:r>
            <a:endParaRPr lang="en-US" altLang="ja-JP" sz="800" dirty="0"/>
          </a:p>
        </p:txBody>
      </p:sp>
    </p:spTree>
    <p:extLst>
      <p:ext uri="{BB962C8B-B14F-4D97-AF65-F5344CB8AC3E}">
        <p14:creationId xmlns:p14="http://schemas.microsoft.com/office/powerpoint/2010/main" val="224848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4C46DFD-8B0E-EB6B-D05B-8DB5BAFD9682}"/>
              </a:ext>
            </a:extLst>
          </p:cNvPr>
          <p:cNvSpPr/>
          <p:nvPr/>
        </p:nvSpPr>
        <p:spPr>
          <a:xfrm>
            <a:off x="-27554" y="0"/>
            <a:ext cx="6922517" cy="10237694"/>
          </a:xfrm>
          <a:prstGeom prst="rect">
            <a:avLst/>
          </a:prstGeom>
          <a:gradFill flip="none" rotWithShape="1">
            <a:gsLst>
              <a:gs pos="51000">
                <a:schemeClr val="accent5">
                  <a:lumMod val="5000"/>
                  <a:lumOff val="95000"/>
                </a:schemeClr>
              </a:gs>
              <a:gs pos="100000">
                <a:schemeClr val="accent5">
                  <a:lumMod val="45000"/>
                  <a:lumOff val="55000"/>
                </a:schemeClr>
              </a:gs>
              <a:gs pos="82000">
                <a:schemeClr val="accent5">
                  <a:lumMod val="45000"/>
                  <a:lumOff val="55000"/>
                </a:schemeClr>
              </a:gs>
              <a:gs pos="70000">
                <a:schemeClr val="accent5">
                  <a:lumMod val="30000"/>
                  <a:lumOff val="7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040851" y="1988477"/>
            <a:ext cx="4906159" cy="954107"/>
          </a:xfrm>
          <a:prstGeom prst="rect">
            <a:avLst/>
          </a:prstGeom>
          <a:noFill/>
        </p:spPr>
        <p:txBody>
          <a:bodyPr wrap="square" rtlCol="0">
            <a:spAutoFit/>
          </a:bodyPr>
          <a:lstStyle/>
          <a:p>
            <a:pPr algn="ctr"/>
            <a:r>
              <a:rPr lang="en-US" altLang="ja-JP" sz="2600" b="1" dirty="0">
                <a:solidFill>
                  <a:srgbClr val="0000FF"/>
                </a:solidFill>
                <a:latin typeface="メイリオ" panose="020B0604030504040204" pitchFamily="50" charset="-128"/>
                <a:ea typeface="メイリオ" panose="020B0604030504040204" pitchFamily="50" charset="-128"/>
              </a:rPr>
              <a:t>MD&amp;M West 2024</a:t>
            </a:r>
          </a:p>
          <a:p>
            <a:pPr algn="ctr"/>
            <a:r>
              <a:rPr lang="ja-JP" altLang="en-US" sz="2800" b="1" dirty="0">
                <a:solidFill>
                  <a:prstClr val="black"/>
                </a:solidFill>
                <a:latin typeface="メイリオ" panose="020B0604030504040204" pitchFamily="50" charset="-128"/>
                <a:ea typeface="メイリオ" panose="020B0604030504040204" pitchFamily="50" charset="-128"/>
              </a:rPr>
              <a:t>共同出展申し込み書</a:t>
            </a:r>
            <a:endParaRPr lang="en-US" altLang="ja-JP" sz="2800" b="1" dirty="0">
              <a:solidFill>
                <a:prstClr val="black"/>
              </a:solidFill>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7249" b="13144"/>
          <a:stretch/>
        </p:blipFill>
        <p:spPr>
          <a:xfrm>
            <a:off x="1420533" y="9892855"/>
            <a:ext cx="1745561" cy="272451"/>
          </a:xfrm>
          <a:prstGeom prst="rect">
            <a:avLst/>
          </a:prstGeom>
        </p:spPr>
      </p:pic>
      <p:sp>
        <p:nvSpPr>
          <p:cNvPr id="7" name="テキスト ボックス 6"/>
          <p:cNvSpPr txBox="1"/>
          <p:nvPr/>
        </p:nvSpPr>
        <p:spPr>
          <a:xfrm>
            <a:off x="5177529" y="2012235"/>
            <a:ext cx="1565269" cy="707886"/>
          </a:xfrm>
          <a:prstGeom prst="rect">
            <a:avLst/>
          </a:prstGeom>
          <a:solidFill>
            <a:srgbClr val="FF0000"/>
          </a:solidFill>
          <a:ln>
            <a:solidFill>
              <a:schemeClr val="tx1"/>
            </a:solidFill>
          </a:ln>
        </p:spPr>
        <p:txBody>
          <a:bodyPr wrap="square" rtlCol="0">
            <a:spAutoFit/>
          </a:bodyPr>
          <a:lstStyle/>
          <a:p>
            <a:pPr algn="ctr"/>
            <a:r>
              <a:rPr lang="ja-JP" altLang="en-US" sz="1200" b="1" u="sng" dirty="0">
                <a:solidFill>
                  <a:schemeClr val="bg1"/>
                </a:solidFill>
                <a:latin typeface="メイリオ" panose="020B0604030504040204" pitchFamily="50" charset="-128"/>
                <a:ea typeface="メイリオ" panose="020B0604030504040204" pitchFamily="50" charset="-128"/>
              </a:rPr>
              <a:t>申込期限</a:t>
            </a:r>
            <a:endParaRPr lang="en-US" altLang="ja-JP" sz="1200" b="1" u="sng" dirty="0">
              <a:solidFill>
                <a:schemeClr val="bg1"/>
              </a:solidFill>
              <a:latin typeface="メイリオ" panose="020B0604030504040204" pitchFamily="50" charset="-128"/>
              <a:ea typeface="メイリオ" panose="020B0604030504040204" pitchFamily="50" charset="-128"/>
            </a:endParaRPr>
          </a:p>
          <a:p>
            <a:pPr algn="ctr"/>
            <a:r>
              <a:rPr lang="en-US" altLang="ja-JP" sz="1400" b="1" u="sng" dirty="0">
                <a:solidFill>
                  <a:schemeClr val="bg1"/>
                </a:solidFill>
                <a:latin typeface="メイリオ" panose="020B0604030504040204" pitchFamily="50" charset="-128"/>
                <a:ea typeface="メイリオ" panose="020B0604030504040204" pitchFamily="50" charset="-128"/>
              </a:rPr>
              <a:t>10</a:t>
            </a:r>
            <a:r>
              <a:rPr lang="ja-JP" altLang="en-US" sz="1400" b="1" u="sng" dirty="0">
                <a:solidFill>
                  <a:schemeClr val="bg1"/>
                </a:solidFill>
                <a:latin typeface="メイリオ" panose="020B0604030504040204" pitchFamily="50" charset="-128"/>
                <a:ea typeface="メイリオ" panose="020B0604030504040204" pitchFamily="50" charset="-128"/>
              </a:rPr>
              <a:t>月</a:t>
            </a:r>
            <a:r>
              <a:rPr lang="en-US" altLang="ja-JP" sz="1400" b="1" u="sng" dirty="0">
                <a:solidFill>
                  <a:schemeClr val="bg1"/>
                </a:solidFill>
                <a:latin typeface="メイリオ" panose="020B0604030504040204" pitchFamily="50" charset="-128"/>
                <a:ea typeface="メイリオ" panose="020B0604030504040204" pitchFamily="50" charset="-128"/>
              </a:rPr>
              <a:t>2</a:t>
            </a:r>
            <a:r>
              <a:rPr lang="ja-JP" altLang="en-US" sz="1400" b="1" u="sng" dirty="0">
                <a:solidFill>
                  <a:schemeClr val="bg1"/>
                </a:solidFill>
                <a:latin typeface="メイリオ" panose="020B0604030504040204" pitchFamily="50" charset="-128"/>
                <a:ea typeface="メイリオ" panose="020B0604030504040204" pitchFamily="50" charset="-128"/>
              </a:rPr>
              <a:t>日</a:t>
            </a:r>
            <a:r>
              <a:rPr lang="en-US" altLang="ja-JP" sz="1400" b="1" u="sng" dirty="0">
                <a:solidFill>
                  <a:schemeClr val="bg1"/>
                </a:solidFill>
                <a:latin typeface="メイリオ" panose="020B0604030504040204" pitchFamily="50" charset="-128"/>
                <a:ea typeface="メイリオ" panose="020B0604030504040204" pitchFamily="50" charset="-128"/>
              </a:rPr>
              <a:t>(</a:t>
            </a:r>
            <a:r>
              <a:rPr lang="ja-JP" altLang="en-US" sz="1400" b="1" u="sng" dirty="0">
                <a:solidFill>
                  <a:schemeClr val="bg1"/>
                </a:solidFill>
                <a:latin typeface="メイリオ" panose="020B0604030504040204" pitchFamily="50" charset="-128"/>
                <a:ea typeface="メイリオ" panose="020B0604030504040204" pitchFamily="50" charset="-128"/>
              </a:rPr>
              <a:t>月</a:t>
            </a:r>
            <a:r>
              <a:rPr lang="en-US" altLang="ja-JP" sz="1400" b="1" u="sng" dirty="0">
                <a:solidFill>
                  <a:schemeClr val="bg1"/>
                </a:solidFill>
                <a:latin typeface="メイリオ" panose="020B0604030504040204" pitchFamily="50" charset="-128"/>
                <a:ea typeface="メイリオ" panose="020B0604030504040204" pitchFamily="50" charset="-128"/>
              </a:rPr>
              <a:t>)</a:t>
            </a:r>
          </a:p>
          <a:p>
            <a:pPr algn="ctr"/>
            <a:r>
              <a:rPr lang="ja-JP" altLang="en-US" sz="1400" b="1" u="sng" dirty="0">
                <a:solidFill>
                  <a:schemeClr val="bg1"/>
                </a:solidFill>
                <a:latin typeface="メイリオ" panose="020B0604030504040204" pitchFamily="50" charset="-128"/>
                <a:ea typeface="メイリオ" panose="020B0604030504040204" pitchFamily="50" charset="-128"/>
              </a:rPr>
              <a:t>午後</a:t>
            </a:r>
            <a:r>
              <a:rPr lang="en-US" altLang="ja-JP" sz="1400" b="1" u="sng" dirty="0">
                <a:solidFill>
                  <a:schemeClr val="bg1"/>
                </a:solidFill>
                <a:latin typeface="メイリオ" panose="020B0604030504040204" pitchFamily="50" charset="-128"/>
                <a:ea typeface="メイリオ" panose="020B0604030504040204" pitchFamily="50" charset="-128"/>
              </a:rPr>
              <a:t>5</a:t>
            </a:r>
            <a:r>
              <a:rPr lang="ja-JP" altLang="en-US" sz="1400" b="1" u="sng" dirty="0">
                <a:solidFill>
                  <a:schemeClr val="bg1"/>
                </a:solidFill>
                <a:latin typeface="メイリオ" panose="020B0604030504040204" pitchFamily="50" charset="-128"/>
                <a:ea typeface="メイリオ" panose="020B0604030504040204" pitchFamily="50" charset="-128"/>
              </a:rPr>
              <a:t>時</a:t>
            </a:r>
            <a:endParaRPr lang="en-US" altLang="ja-JP" sz="1400" b="1" u="sng" dirty="0">
              <a:solidFill>
                <a:schemeClr val="bg1"/>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90E9ABF1-A9B2-453E-8D7D-B9E9B0B025AD}"/>
              </a:ext>
            </a:extLst>
          </p:cNvPr>
          <p:cNvGrpSpPr/>
          <p:nvPr/>
        </p:nvGrpSpPr>
        <p:grpSpPr>
          <a:xfrm>
            <a:off x="476672" y="97039"/>
            <a:ext cx="5976664" cy="1769888"/>
            <a:chOff x="-30726" y="8681107"/>
            <a:chExt cx="6309574" cy="2082174"/>
          </a:xfrm>
        </p:grpSpPr>
        <p:grpSp>
          <p:nvGrpSpPr>
            <p:cNvPr id="10" name="グループ化 9">
              <a:extLst>
                <a:ext uri="{FF2B5EF4-FFF2-40B4-BE49-F238E27FC236}">
                  <a16:creationId xmlns:a16="http://schemas.microsoft.com/office/drawing/2014/main" id="{15DB6591-BD7F-429C-88BD-D289172AD07C}"/>
                </a:ext>
              </a:extLst>
            </p:cNvPr>
            <p:cNvGrpSpPr/>
            <p:nvPr/>
          </p:nvGrpSpPr>
          <p:grpSpPr>
            <a:xfrm>
              <a:off x="-30726" y="8681107"/>
              <a:ext cx="6278426" cy="2061162"/>
              <a:chOff x="2117899" y="8321267"/>
              <a:chExt cx="4654695" cy="2268409"/>
            </a:xfrm>
          </p:grpSpPr>
          <p:sp>
            <p:nvSpPr>
              <p:cNvPr id="12" name="角丸四角形 44">
                <a:extLst>
                  <a:ext uri="{FF2B5EF4-FFF2-40B4-BE49-F238E27FC236}">
                    <a16:creationId xmlns:a16="http://schemas.microsoft.com/office/drawing/2014/main" id="{82F9477F-1AD4-4030-856A-096CF5F897C6}"/>
                  </a:ext>
                </a:extLst>
              </p:cNvPr>
              <p:cNvSpPr/>
              <p:nvPr/>
            </p:nvSpPr>
            <p:spPr>
              <a:xfrm>
                <a:off x="2117899" y="8607023"/>
                <a:ext cx="4654695" cy="1982653"/>
              </a:xfrm>
              <a:prstGeom prst="roundRect">
                <a:avLst/>
              </a:prstGeom>
              <a:solidFill>
                <a:srgbClr val="FFFF99"/>
              </a:solidFill>
              <a:ln w="25400" cmpd="dbl">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0000FF"/>
                  </a:solidFill>
                  <a:latin typeface="Calibri"/>
                  <a:ea typeface="ＭＳ Ｐゴシック" panose="020B0600070205080204" pitchFamily="50" charset="-128"/>
                </a:endParaRPr>
              </a:p>
            </p:txBody>
          </p:sp>
          <p:sp>
            <p:nvSpPr>
              <p:cNvPr id="13" name="円/楕円 6">
                <a:extLst>
                  <a:ext uri="{FF2B5EF4-FFF2-40B4-BE49-F238E27FC236}">
                    <a16:creationId xmlns:a16="http://schemas.microsoft.com/office/drawing/2014/main" id="{87B31C34-3FEA-4E9B-ADD1-A0E829F4D0B9}"/>
                  </a:ext>
                </a:extLst>
              </p:cNvPr>
              <p:cNvSpPr/>
              <p:nvPr/>
            </p:nvSpPr>
            <p:spPr>
              <a:xfrm>
                <a:off x="2499846" y="8321267"/>
                <a:ext cx="3959175" cy="39791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メイリオ" panose="020B0604030504040204" pitchFamily="50" charset="-128"/>
                    <a:ea typeface="メイリオ" panose="020B0604030504040204" pitchFamily="50" charset="-128"/>
                  </a:rPr>
                  <a:t>MD&amp;M</a:t>
                </a:r>
                <a:r>
                  <a:rPr lang="ja-JP" altLang="en-US" sz="1400" b="1" dirty="0">
                    <a:latin typeface="メイリオ" panose="020B0604030504040204" pitchFamily="50" charset="-128"/>
                    <a:ea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rPr>
                  <a:t>WEST</a:t>
                </a:r>
                <a:r>
                  <a:rPr lang="ja-JP" altLang="en-US" sz="1400" b="1" dirty="0">
                    <a:latin typeface="メイリオ" panose="020B0604030504040204" pitchFamily="50" charset="-128"/>
                    <a:ea typeface="メイリオ" panose="020B0604030504040204" pitchFamily="50" charset="-128"/>
                  </a:rPr>
                  <a:t>（展示会）でできること</a:t>
                </a:r>
                <a:endParaRPr lang="en-US" altLang="ja-JP" sz="1400" b="1" dirty="0">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FCBFF46A-B652-46A5-A652-8BA56296491C}"/>
                </a:ext>
              </a:extLst>
            </p:cNvPr>
            <p:cNvSpPr/>
            <p:nvPr/>
          </p:nvSpPr>
          <p:spPr>
            <a:xfrm>
              <a:off x="201336" y="9025287"/>
              <a:ext cx="6077512" cy="1737994"/>
            </a:xfrm>
            <a:prstGeom prst="rect">
              <a:avLst/>
            </a:prstGeom>
          </p:spPr>
          <p:txBody>
            <a:bodyPr wrap="square">
              <a:spAutoFit/>
            </a:bodyPr>
            <a:lstStyle/>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加工技術、部材の海外への売り込み</a:t>
              </a:r>
              <a:endParaRPr lang="en-US" altLang="ja-JP"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海外メーカーの「技術者」と「製造加工」の商談</a:t>
              </a:r>
              <a:endParaRPr lang="en-US" altLang="ja-JP"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効率的な海外代理店・パートナーの開拓</a:t>
              </a:r>
              <a:endParaRPr lang="en-US" altLang="ja-JP" b="1"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ü"/>
              </a:pPr>
              <a:r>
                <a:rPr lang="ja-JP" altLang="en-US" b="1" dirty="0">
                  <a:latin typeface="メイリオ" panose="020B0604030504040204" pitchFamily="50" charset="-128"/>
                  <a:ea typeface="メイリオ" panose="020B0604030504040204" pitchFamily="50" charset="-128"/>
                </a:rPr>
                <a:t>世界の同業者、競合者の動向把握</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海外販路拡大・ブランド確立！！</a:t>
              </a:r>
              <a:endParaRPr lang="en-US" altLang="ja-JP" b="1" dirty="0">
                <a:solidFill>
                  <a:srgbClr val="FF0000"/>
                </a:solidFill>
                <a:latin typeface="メイリオ" panose="020B0604030504040204" pitchFamily="50" charset="-128"/>
                <a:ea typeface="メイリオ" panose="020B0604030504040204" pitchFamily="50" charset="-128"/>
              </a:endParaRPr>
            </a:p>
          </p:txBody>
        </p:sp>
      </p:grpSp>
      <p:sp>
        <p:nvSpPr>
          <p:cNvPr id="4" name="テキスト ボックス 3"/>
          <p:cNvSpPr txBox="1"/>
          <p:nvPr/>
        </p:nvSpPr>
        <p:spPr>
          <a:xfrm>
            <a:off x="4194570" y="3772491"/>
            <a:ext cx="2536981" cy="261610"/>
          </a:xfrm>
          <a:prstGeom prst="rect">
            <a:avLst/>
          </a:prstGeom>
          <a:noFill/>
        </p:spPr>
        <p:txBody>
          <a:bodyPr wrap="square" rtlCol="0">
            <a:spAutoFit/>
          </a:bodyPr>
          <a:lstStyle/>
          <a:p>
            <a:r>
              <a:rPr lang="ja-JP" altLang="en-US" sz="1100" u="sng" dirty="0">
                <a:solidFill>
                  <a:prstClr val="black"/>
                </a:solidFill>
                <a:latin typeface="メイリオ" panose="020B0604030504040204" pitchFamily="50" charset="-128"/>
                <a:ea typeface="メイリオ" panose="020B0604030504040204" pitchFamily="50" charset="-128"/>
              </a:rPr>
              <a:t>お申込み日　令和 </a:t>
            </a:r>
            <a:r>
              <a:rPr lang="en-US" altLang="ja-JP" sz="1100" u="sng" dirty="0">
                <a:solidFill>
                  <a:prstClr val="black"/>
                </a:solidFill>
                <a:latin typeface="メイリオ" panose="020B0604030504040204" pitchFamily="50" charset="-128"/>
                <a:ea typeface="メイリオ" panose="020B0604030504040204" pitchFamily="50" charset="-128"/>
              </a:rPr>
              <a:t>5</a:t>
            </a:r>
            <a:r>
              <a:rPr lang="ja-JP" altLang="en-US" sz="1100" u="sng" dirty="0">
                <a:solidFill>
                  <a:prstClr val="black"/>
                </a:solidFill>
                <a:latin typeface="メイリオ" panose="020B0604030504040204" pitchFamily="50" charset="-128"/>
                <a:ea typeface="メイリオ" panose="020B0604030504040204" pitchFamily="50" charset="-128"/>
              </a:rPr>
              <a:t>年 　月　　日</a:t>
            </a:r>
            <a:endParaRPr lang="en-US" altLang="ja-JP" sz="1100" u="sng" dirty="0">
              <a:solidFill>
                <a:prstClr val="black"/>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302041" y="2929683"/>
            <a:ext cx="6470903" cy="1023357"/>
          </a:xfrm>
          <a:prstGeom prst="rect">
            <a:avLst/>
          </a:prstGeom>
          <a:noFill/>
        </p:spPr>
        <p:txBody>
          <a:bodyPr wrap="squar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お申し込み先　</a:t>
            </a:r>
            <a:endParaRPr lang="en-US" altLang="ja-JP" sz="1200" b="1" u="sng" dirty="0">
              <a:solidFill>
                <a:prstClr val="black"/>
              </a:solidFill>
              <a:latin typeface="メイリオ" panose="020B0604030504040204" pitchFamily="50" charset="-128"/>
              <a:ea typeface="メイリオ" panose="020B0604030504040204" pitchFamily="50" charset="-128"/>
            </a:endParaRPr>
          </a:p>
          <a:p>
            <a:r>
              <a:rPr lang="en-US" altLang="ja-JP" sz="1200" dirty="0">
                <a:solidFill>
                  <a:prstClr val="black"/>
                </a:solidFill>
                <a:latin typeface="メイリオ" panose="020B0604030504040204" pitchFamily="50" charset="-128"/>
                <a:ea typeface="メイリオ" panose="020B0604030504040204" pitchFamily="50" charset="-128"/>
              </a:rPr>
              <a:t>E-mail:</a:t>
            </a: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srgbClr val="FF0000"/>
                </a:solidFill>
                <a:latin typeface="メイリオ" panose="020B0604030504040204" pitchFamily="50" charset="-128"/>
                <a:ea typeface="メイリオ" panose="020B0604030504040204" pitchFamily="50" charset="-128"/>
              </a:rPr>
              <a:t>kaigai@sozo-saitama.or.jp </a:t>
            </a:r>
          </a:p>
          <a:p>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本ページを</a:t>
            </a:r>
            <a:r>
              <a:rPr lang="en-US" altLang="ja-JP" sz="1200" dirty="0">
                <a:solidFill>
                  <a:prstClr val="black"/>
                </a:solidFill>
                <a:latin typeface="メイリオ" panose="020B0604030504040204" pitchFamily="50" charset="-128"/>
                <a:ea typeface="メイリオ" panose="020B0604030504040204" pitchFamily="50" charset="-128"/>
              </a:rPr>
              <a:t>PDF</a:t>
            </a:r>
            <a:r>
              <a:rPr lang="ja-JP" altLang="en-US" sz="1200" dirty="0">
                <a:solidFill>
                  <a:prstClr val="black"/>
                </a:solidFill>
                <a:latin typeface="メイリオ" panose="020B0604030504040204" pitchFamily="50" charset="-128"/>
                <a:ea typeface="メイリオ" panose="020B0604030504040204" pitchFamily="50" charset="-128"/>
              </a:rPr>
              <a:t>でスキャンするか、</a:t>
            </a:r>
            <a:r>
              <a:rPr lang="en-US" altLang="ja-JP" sz="1200" dirty="0">
                <a:solidFill>
                  <a:prstClr val="black"/>
                </a:solidFill>
                <a:latin typeface="メイリオ" panose="020B0604030504040204" pitchFamily="50" charset="-128"/>
                <a:ea typeface="メイリオ" panose="020B0604030504040204" pitchFamily="50" charset="-128"/>
              </a:rPr>
              <a:t>PPT</a:t>
            </a:r>
            <a:r>
              <a:rPr lang="ja-JP" altLang="en-US" sz="1200" dirty="0">
                <a:solidFill>
                  <a:prstClr val="black"/>
                </a:solidFill>
                <a:latin typeface="メイリオ" panose="020B0604030504040204" pitchFamily="50" charset="-128"/>
                <a:ea typeface="メイリオ" panose="020B0604030504040204" pitchFamily="50" charset="-128"/>
              </a:rPr>
              <a:t>データをそのまま添付し、送信して下さい。</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お問い合せ</a:t>
            </a:r>
            <a:r>
              <a:rPr lang="en-US" altLang="ja-JP" sz="1200" dirty="0">
                <a:solidFill>
                  <a:prstClr val="black"/>
                </a:solidFill>
                <a:latin typeface="メイリオ" panose="020B0604030504040204" pitchFamily="50" charset="-128"/>
                <a:ea typeface="メイリオ" panose="020B0604030504040204" pitchFamily="50" charset="-128"/>
              </a:rPr>
              <a:t>TEL</a:t>
            </a:r>
            <a:r>
              <a:rPr lang="ja-JP" altLang="en-US" sz="1200" dirty="0">
                <a:solidFill>
                  <a:prstClr val="black"/>
                </a:solidFill>
                <a:latin typeface="メイリオ" panose="020B0604030504040204" pitchFamily="50" charset="-128"/>
                <a:ea typeface="メイリオ" panose="020B0604030504040204" pitchFamily="50" charset="-128"/>
              </a:rPr>
              <a:t>：０４８－８５１－６６５２　（担当：許・高畑・竹内</a:t>
            </a:r>
            <a:r>
              <a:rPr lang="ja-JP" altLang="en-US" sz="1400" dirty="0">
                <a:solidFill>
                  <a:prstClr val="black"/>
                </a:solidFill>
                <a:latin typeface="メイリオ" panose="020B0604030504040204" pitchFamily="50" charset="-128"/>
                <a:ea typeface="メイリオ" panose="020B0604030504040204" pitchFamily="50" charset="-128"/>
              </a:rPr>
              <a:t>）</a:t>
            </a:r>
            <a:endParaRPr lang="en-US" altLang="ja-JP" sz="1400" dirty="0">
              <a:solidFill>
                <a:prstClr val="black"/>
              </a:solidFill>
              <a:latin typeface="メイリオ" panose="020B0604030504040204" pitchFamily="50" charset="-128"/>
              <a:ea typeface="メイリオ" panose="020B0604030504040204" pitchFamily="50" charset="-128"/>
            </a:endParaRPr>
          </a:p>
          <a:p>
            <a:endParaRPr lang="en-US" altLang="ja-JP" sz="1050" dirty="0">
              <a:solidFill>
                <a:prstClr val="black"/>
              </a:solidFill>
              <a:latin typeface="メイリオ" panose="020B0604030504040204" pitchFamily="50" charset="-128"/>
              <a:ea typeface="メイリオ" panose="020B0604030504040204" pitchFamily="50" charset="-128"/>
            </a:endParaRPr>
          </a:p>
        </p:txBody>
      </p:sp>
      <p:graphicFrame>
        <p:nvGraphicFramePr>
          <p:cNvPr id="2" name="表 1">
            <a:extLst>
              <a:ext uri="{FF2B5EF4-FFF2-40B4-BE49-F238E27FC236}">
                <a16:creationId xmlns:a16="http://schemas.microsoft.com/office/drawing/2014/main" id="{71D06470-EA42-47F6-ACFA-C16325CB2449}"/>
              </a:ext>
            </a:extLst>
          </p:cNvPr>
          <p:cNvGraphicFramePr>
            <a:graphicFrameLocks noGrp="1"/>
          </p:cNvGraphicFramePr>
          <p:nvPr>
            <p:extLst>
              <p:ext uri="{D42A27DB-BD31-4B8C-83A1-F6EECF244321}">
                <p14:modId xmlns:p14="http://schemas.microsoft.com/office/powerpoint/2010/main" val="2507564304"/>
              </p:ext>
            </p:extLst>
          </p:nvPr>
        </p:nvGraphicFramePr>
        <p:xfrm>
          <a:off x="94582" y="4031167"/>
          <a:ext cx="6711338" cy="5789301"/>
        </p:xfrm>
        <a:graphic>
          <a:graphicData uri="http://schemas.openxmlformats.org/drawingml/2006/table">
            <a:tbl>
              <a:tblPr>
                <a:tableStyleId>{5C22544A-7EE6-4342-B048-85BDC9FD1C3A}</a:tableStyleId>
              </a:tblPr>
              <a:tblGrid>
                <a:gridCol w="1392857">
                  <a:extLst>
                    <a:ext uri="{9D8B030D-6E8A-4147-A177-3AD203B41FA5}">
                      <a16:colId xmlns:a16="http://schemas.microsoft.com/office/drawing/2014/main" val="2618428331"/>
                    </a:ext>
                  </a:extLst>
                </a:gridCol>
                <a:gridCol w="859762">
                  <a:extLst>
                    <a:ext uri="{9D8B030D-6E8A-4147-A177-3AD203B41FA5}">
                      <a16:colId xmlns:a16="http://schemas.microsoft.com/office/drawing/2014/main" val="2119498645"/>
                    </a:ext>
                  </a:extLst>
                </a:gridCol>
                <a:gridCol w="1826143">
                  <a:extLst>
                    <a:ext uri="{9D8B030D-6E8A-4147-A177-3AD203B41FA5}">
                      <a16:colId xmlns:a16="http://schemas.microsoft.com/office/drawing/2014/main" val="20002"/>
                    </a:ext>
                  </a:extLst>
                </a:gridCol>
                <a:gridCol w="681498">
                  <a:extLst>
                    <a:ext uri="{9D8B030D-6E8A-4147-A177-3AD203B41FA5}">
                      <a16:colId xmlns:a16="http://schemas.microsoft.com/office/drawing/2014/main" val="2829825531"/>
                    </a:ext>
                  </a:extLst>
                </a:gridCol>
                <a:gridCol w="1951078">
                  <a:extLst>
                    <a:ext uri="{9D8B030D-6E8A-4147-A177-3AD203B41FA5}">
                      <a16:colId xmlns:a16="http://schemas.microsoft.com/office/drawing/2014/main" val="20004"/>
                    </a:ext>
                  </a:extLst>
                </a:gridCol>
              </a:tblGrid>
              <a:tr h="312191">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事業者名</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11597584"/>
                  </a:ext>
                </a:extLst>
              </a:tr>
              <a:tr h="323515">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英語表記</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2806188"/>
                  </a:ext>
                </a:extLst>
              </a:tr>
              <a:tr h="355068">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事業内容</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fontAlgn="ctr"/>
                      <a:r>
                        <a:rPr lang="ja-JP" altLang="en-US" sz="1100" u="none" strike="noStrike" dirty="0">
                          <a:effectLst/>
                        </a:rPr>
                        <a:t>　</a:t>
                      </a:r>
                      <a:endParaRPr lang="en-US" altLang="ja-JP" sz="1100" u="none" strike="noStrike" dirty="0">
                        <a:effectLst/>
                      </a:endParaRPr>
                    </a:p>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53932315"/>
                  </a:ext>
                </a:extLst>
              </a:tr>
              <a:tr h="207919">
                <a:tc>
                  <a:txBody>
                    <a:bodyPr/>
                    <a:lstStyle/>
                    <a:p>
                      <a:pPr algn="ctr" rtl="0" fontAlgn="ctr"/>
                      <a:r>
                        <a:rPr lang="en-US" sz="900" b="1" u="none" strike="noStrike" dirty="0">
                          <a:effectLst/>
                          <a:latin typeface="メイリオ" panose="020B0604030504040204" pitchFamily="50" charset="-128"/>
                          <a:ea typeface="メイリオ" panose="020B0604030504040204" pitchFamily="50" charset="-128"/>
                        </a:rPr>
                        <a:t>U　R　L</a:t>
                      </a:r>
                      <a:endParaRPr 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en-US" sz="1100" u="none" strike="noStrike" dirty="0">
                          <a:effectLst/>
                        </a:rPr>
                        <a:t> </a:t>
                      </a:r>
                      <a:r>
                        <a:rPr lang="en-US" sz="1100" u="none" strike="noStrike" dirty="0">
                          <a:effectLst/>
                          <a:latin typeface="メイリオ" panose="020B0604030504040204" pitchFamily="50" charset="-128"/>
                          <a:ea typeface="メイリオ" panose="020B0604030504040204" pitchFamily="50" charset="-128"/>
                        </a:rPr>
                        <a:t>http://　</a:t>
                      </a:r>
                      <a:r>
                        <a:rPr lang="en-US" sz="1100" u="none" strike="noStrike" dirty="0">
                          <a:effectLst/>
                        </a:rPr>
                        <a:t>　　　　　　　　　　　　　　　　　　　　　　　　　　　　　　</a:t>
                      </a:r>
                      <a:endPar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64589278"/>
                  </a:ext>
                </a:extLst>
              </a:tr>
              <a:tr h="320485">
                <a:tc>
                  <a:txBody>
                    <a:bodyPr/>
                    <a:lstStyle/>
                    <a:p>
                      <a:pPr algn="ctr" rtl="0" fontAlgn="ctr"/>
                      <a:r>
                        <a:rPr lang="zh-TW" altLang="en-US" sz="900" b="1" u="none" strike="noStrike" dirty="0">
                          <a:effectLst/>
                          <a:latin typeface="メイリオ" panose="020B0604030504040204" pitchFamily="50" charset="-128"/>
                          <a:ea typeface="メイリオ" panose="020B0604030504040204" pitchFamily="50" charset="-128"/>
                        </a:rPr>
                        <a:t>通 訳 （〇印記入）</a:t>
                      </a:r>
                      <a:endParaRPr lang="zh-TW"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必要（　　　　　）　　・　　不要（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32182858"/>
                  </a:ext>
                </a:extLst>
              </a:tr>
              <a:tr h="24045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ご連絡先・ご担当者</a:t>
                      </a: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　</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お申し込みから出展当日の</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ご連絡先・ご担当者をご記入下さい</a:t>
                      </a:r>
                      <a:r>
                        <a:rPr lang="en-US" altLang="ja-JP" sz="900" b="1" u="none" strike="noStrike" dirty="0">
                          <a:effectLst/>
                          <a:latin typeface="メイリオ" panose="020B0604030504040204" pitchFamily="50" charset="-128"/>
                          <a:ea typeface="メイリオ" panose="020B0604030504040204" pitchFamily="50" charset="-128"/>
                        </a:rPr>
                        <a:t>)</a:t>
                      </a: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お名前</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r>
                        <a:rPr lang="ja-JP" altLang="en-US" sz="800" u="none" strike="noStrike" dirty="0">
                          <a:effectLst/>
                          <a:latin typeface="メイリオ" panose="020B0604030504040204" pitchFamily="50" charset="-128"/>
                          <a:ea typeface="メイリオ" panose="020B0604030504040204" pitchFamily="50" charset="-128"/>
                        </a:rPr>
                        <a:t>（日本語表記）</a:t>
                      </a:r>
                      <a:r>
                        <a:rPr lang="ja-JP" altLang="en-US" sz="900" u="none" strike="noStrike" dirty="0">
                          <a:effectLst/>
                          <a:latin typeface="メイリオ" panose="020B0604030504040204" pitchFamily="50" charset="-128"/>
                          <a:ea typeface="メイリオ" panose="020B0604030504040204" pitchFamily="50" charset="-128"/>
                        </a:rPr>
                        <a:t>　　　　　　　　　　　　　　　　</a:t>
                      </a:r>
                      <a:r>
                        <a:rPr lang="ja-JP" altLang="en-US" sz="800" u="none" strike="noStrike" dirty="0">
                          <a:effectLst/>
                          <a:latin typeface="メイリオ" panose="020B0604030504040204" pitchFamily="50" charset="-128"/>
                          <a:ea typeface="メイリオ" panose="020B0604030504040204" pitchFamily="50" charset="-128"/>
                        </a:rPr>
                        <a:t>（英語表記）</a:t>
                      </a:r>
                      <a:r>
                        <a:rPr lang="ja-JP" altLang="en-US" sz="900" u="none" strike="noStrike" dirty="0">
                          <a:effectLst/>
                          <a:latin typeface="メイリオ" panose="020B0604030504040204" pitchFamily="50" charset="-128"/>
                          <a:ea typeface="メイリオ" panose="020B0604030504040204" pitchFamily="50" charset="-128"/>
                        </a:rPr>
                        <a:t>　　　　　　　　　　　</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87726544"/>
                  </a:ext>
                </a:extLst>
              </a:tr>
              <a:tr h="292269">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部署</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ja-JP" altLang="en-US" sz="1100" u="none" strike="noStrike" dirty="0">
                          <a:effectLst/>
                          <a:latin typeface="メイリオ" panose="020B0604030504040204" pitchFamily="50" charset="-128"/>
                          <a:ea typeface="メイリオ" panose="020B0604030504040204" pitchFamily="50" charset="-128"/>
                        </a:rPr>
                        <a:t>役職</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游ゴシック" panose="020B0400000000000000"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183603"/>
                  </a:ext>
                </a:extLst>
              </a:tr>
              <a:tr h="262695">
                <a:tc vMerge="1">
                  <a:txBody>
                    <a:bodyPr/>
                    <a:lstStyle/>
                    <a:p>
                      <a:pPr algn="ctr" rtl="0" fontAlgn="ct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en-US" sz="1100" u="none" strike="noStrike" dirty="0">
                          <a:effectLst/>
                          <a:latin typeface="メイリオ" panose="020B0604030504040204" pitchFamily="50" charset="-128"/>
                          <a:ea typeface="メイリオ" panose="020B0604030504040204" pitchFamily="50" charset="-128"/>
                        </a:rPr>
                        <a:t> E-mail :　　　　　　　　　　　　　　　＠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3095055"/>
                  </a:ext>
                </a:extLst>
              </a:tr>
              <a:tr h="409611">
                <a:tc>
                  <a:txBody>
                    <a:bodyPr/>
                    <a:lstStyle/>
                    <a:p>
                      <a:pPr algn="ctr" rtl="0" fontAlgn="ctr"/>
                      <a:r>
                        <a:rPr lang="ja-JP" altLang="en-US" sz="900" b="1" u="none" strike="noStrike" dirty="0">
                          <a:effectLst/>
                          <a:latin typeface="メイリオ" panose="020B0604030504040204" pitchFamily="50" charset="-128"/>
                          <a:ea typeface="メイリオ" panose="020B0604030504040204" pitchFamily="50" charset="-128"/>
                        </a:rPr>
                        <a:t>所在地（ご住所）</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32691467"/>
                  </a:ext>
                </a:extLst>
              </a:tr>
              <a:tr h="292269">
                <a:tc>
                  <a:txBody>
                    <a:bodyPr/>
                    <a:lstStyle/>
                    <a:p>
                      <a:pPr algn="ctr" rtl="0" fontAlgn="ctr"/>
                      <a:r>
                        <a:rPr lang="en-US" sz="900" b="1" u="none" strike="noStrike" dirty="0">
                          <a:effectLst/>
                          <a:latin typeface="メイリオ" panose="020B0604030504040204" pitchFamily="50" charset="-128"/>
                          <a:ea typeface="メイリオ" panose="020B0604030504040204" pitchFamily="50" charset="-128"/>
                        </a:rPr>
                        <a:t>TEL　／　FAX</a:t>
                      </a:r>
                      <a:endParaRPr 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TEL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u="none" strike="noStrike" dirty="0">
                          <a:effectLst/>
                          <a:latin typeface="メイリオ" panose="020B0604030504040204" pitchFamily="50" charset="-128"/>
                          <a:ea typeface="メイリオ" panose="020B0604030504040204" pitchFamily="50" charset="-128"/>
                        </a:rPr>
                        <a:t>　</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latin typeface="メイリオ" panose="020B0604030504040204" pitchFamily="50" charset="-128"/>
                          <a:ea typeface="メイリオ" panose="020B0604030504040204" pitchFamily="50" charset="-128"/>
                        </a:rPr>
                        <a:t>FAX　　　　　　　　　　　　　　　</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游ゴシック" panose="020B0400000000000000"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04666"/>
                  </a:ext>
                </a:extLst>
              </a:tr>
              <a:tr h="2772826">
                <a:tc>
                  <a:txBody>
                    <a:bodyPr/>
                    <a:lstStyle/>
                    <a:p>
                      <a:pPr algn="ctr" rtl="0" fontAlgn="ctr"/>
                      <a:endParaRPr lang="en-US" altLang="ja-JP" sz="900" b="1" u="none" strike="noStrike" dirty="0">
                        <a:solidFill>
                          <a:srgbClr val="FF0000"/>
                        </a:solidFill>
                        <a:effectLst/>
                        <a:latin typeface="メイリオ" panose="020B0604030504040204" pitchFamily="50" charset="-128"/>
                        <a:ea typeface="メイリオ" panose="020B0604030504040204" pitchFamily="50" charset="-128"/>
                      </a:endParaRPr>
                    </a:p>
                    <a:p>
                      <a:pPr algn="ctr" rtl="0" fontAlgn="ctr"/>
                      <a:endParaRPr lang="en-US" altLang="ja-JP" sz="900" b="1" u="none" strike="noStrike" dirty="0">
                        <a:solidFill>
                          <a:srgbClr val="FF0000"/>
                        </a:solidFill>
                        <a:effectLst/>
                        <a:latin typeface="メイリオ" panose="020B0604030504040204" pitchFamily="50" charset="-128"/>
                        <a:ea typeface="メイリオ" panose="020B0604030504040204" pitchFamily="50" charset="-128"/>
                      </a:endParaRPr>
                    </a:p>
                    <a:p>
                      <a:pPr algn="ctr" rtl="0" fontAlgn="ctr"/>
                      <a:r>
                        <a:rPr lang="en-US" altLang="ja-JP" sz="900" b="1"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900" b="1" u="none" strike="noStrike" dirty="0">
                          <a:solidFill>
                            <a:srgbClr val="FF0000"/>
                          </a:solidFill>
                          <a:effectLst/>
                          <a:latin typeface="メイリオ" panose="020B0604030504040204" pitchFamily="50" charset="-128"/>
                          <a:ea typeface="メイリオ" panose="020B0604030504040204" pitchFamily="50" charset="-128"/>
                        </a:rPr>
                        <a:t>選考時の資料となります</a:t>
                      </a:r>
                      <a:r>
                        <a:rPr lang="en-US" altLang="ja-JP" sz="900" b="1" u="none" strike="noStrike" dirty="0">
                          <a:solidFill>
                            <a:srgbClr val="FF0000"/>
                          </a:solidFill>
                          <a:effectLst/>
                          <a:latin typeface="メイリオ" panose="020B0604030504040204" pitchFamily="50" charset="-128"/>
                          <a:ea typeface="メイリオ" panose="020B0604030504040204" pitchFamily="50" charset="-128"/>
                        </a:rPr>
                        <a:t>】</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none" strike="noStrike" dirty="0">
                          <a:effectLst/>
                          <a:latin typeface="メイリオ" panose="020B0604030504040204" pitchFamily="50" charset="-128"/>
                          <a:ea typeface="メイリオ" panose="020B0604030504040204" pitchFamily="50" charset="-128"/>
                        </a:rPr>
                        <a:t>出展目的・展示製品</a:t>
                      </a:r>
                      <a:endParaRPr lang="en-US" altLang="ja-JP" sz="900" b="1" u="none" strike="noStrike" dirty="0">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u="sng" strike="noStrike" dirty="0">
                          <a:effectLst/>
                          <a:latin typeface="メイリオ" panose="020B0604030504040204" pitchFamily="50" charset="-128"/>
                          <a:ea typeface="メイリオ" panose="020B0604030504040204" pitchFamily="50" charset="-128"/>
                        </a:rPr>
                        <a:t>（展示製品はチラシ・カタログ等の資料を別添ください）</a:t>
                      </a:r>
                      <a:endParaRPr lang="ja-JP" altLang="en-US" sz="900" b="1" i="0" u="sng"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1" u="none" strike="noStrike" dirty="0">
                          <a:effectLst/>
                          <a:latin typeface="メイリオ" panose="020B0604030504040204" pitchFamily="50" charset="-128"/>
                          <a:ea typeface="メイリオ" panose="020B0604030504040204" pitchFamily="50" charset="-128"/>
                        </a:rPr>
                        <a:t>　</a:t>
                      </a:r>
                      <a:endParaRPr lang="ja-JP" altLang="en-US"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rtl="0" fontAlgn="ctr"/>
                      <a:r>
                        <a:rPr lang="ja-JP" altLang="en-US" sz="1100" u="none" strike="noStrike" dirty="0">
                          <a:effectLst/>
                          <a:latin typeface="メイリオ" panose="020B0604030504040204" pitchFamily="50" charset="-128"/>
                          <a:ea typeface="メイリオ" panose="020B0604030504040204" pitchFamily="50" charset="-128"/>
                        </a:rPr>
                        <a:t>　</a:t>
                      </a:r>
                      <a:endParaRPr lang="en-US" altLang="ja-JP" sz="1100" u="none" strike="noStrike" dirty="0">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391" marR="9391" marT="93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52166290"/>
                  </a:ext>
                </a:extLst>
              </a:tr>
            </a:tbl>
          </a:graphicData>
        </a:graphic>
      </p:graphicFrame>
      <p:pic>
        <p:nvPicPr>
          <p:cNvPr id="17" name="図 16" descr="さいたま市ＷＥＢサイトです">
            <a:extLst>
              <a:ext uri="{FF2B5EF4-FFF2-40B4-BE49-F238E27FC236}">
                <a16:creationId xmlns:a16="http://schemas.microsoft.com/office/drawing/2014/main" id="{B36E52FE-9913-4EFC-A88A-F12EB63C5C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0493" y="9890798"/>
            <a:ext cx="1131993" cy="276566"/>
          </a:xfrm>
          <a:prstGeom prst="rect">
            <a:avLst/>
          </a:prstGeom>
          <a:noFill/>
          <a:ln>
            <a:noFill/>
          </a:ln>
        </p:spPr>
      </p:pic>
      <p:sp>
        <p:nvSpPr>
          <p:cNvPr id="5" name="テキスト ボックス 4">
            <a:extLst>
              <a:ext uri="{FF2B5EF4-FFF2-40B4-BE49-F238E27FC236}">
                <a16:creationId xmlns:a16="http://schemas.microsoft.com/office/drawing/2014/main" id="{1B0D702A-7830-CB04-52BD-5A6012B20665}"/>
              </a:ext>
            </a:extLst>
          </p:cNvPr>
          <p:cNvSpPr txBox="1"/>
          <p:nvPr/>
        </p:nvSpPr>
        <p:spPr>
          <a:xfrm>
            <a:off x="5108698" y="2743879"/>
            <a:ext cx="1664246" cy="261610"/>
          </a:xfrm>
          <a:prstGeom prst="rect">
            <a:avLst/>
          </a:prstGeom>
          <a:noFill/>
        </p:spPr>
        <p:txBody>
          <a:bodyPr wrap="square" rtlCol="0">
            <a:spAutoFit/>
          </a:bodyPr>
          <a:lstStyle/>
          <a:p>
            <a:pPr algn="ctr"/>
            <a:r>
              <a:rPr kumimoji="1" lang="ja-JP" altLang="en-US" sz="1100" b="1" u="sng" dirty="0">
                <a:solidFill>
                  <a:srgbClr val="FF0000"/>
                </a:solidFill>
                <a:latin typeface="メイリオ" panose="020B0604030504040204" pitchFamily="50" charset="-128"/>
                <a:ea typeface="メイリオ" panose="020B0604030504040204" pitchFamily="50" charset="-128"/>
              </a:rPr>
              <a:t>お申し込みはお早めに</a:t>
            </a:r>
            <a:endParaRPr kumimoji="1" lang="en-US" altLang="ja-JP" sz="1100" b="1" u="sng" dirty="0">
              <a:solidFill>
                <a:srgbClr val="FF0000"/>
              </a:solidFill>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9815FA89-7DAC-7412-1B13-9C34B383509A}"/>
              </a:ext>
            </a:extLst>
          </p:cNvPr>
          <p:cNvPicPr>
            <a:picLocks noChangeAspect="1"/>
          </p:cNvPicPr>
          <p:nvPr/>
        </p:nvPicPr>
        <p:blipFill>
          <a:blip r:embed="rId5"/>
          <a:stretch>
            <a:fillRect/>
          </a:stretch>
        </p:blipFill>
        <p:spPr>
          <a:xfrm>
            <a:off x="115202" y="2072121"/>
            <a:ext cx="1686710" cy="648000"/>
          </a:xfrm>
          <a:prstGeom prst="rect">
            <a:avLst/>
          </a:prstGeom>
        </p:spPr>
      </p:pic>
    </p:spTree>
    <p:extLst>
      <p:ext uri="{BB962C8B-B14F-4D97-AF65-F5344CB8AC3E}">
        <p14:creationId xmlns:p14="http://schemas.microsoft.com/office/powerpoint/2010/main" val="3444730314"/>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865</Words>
  <Application>Microsoft Office PowerPoint</Application>
  <PresentationFormat>ユーザー設定</PresentationFormat>
  <Paragraphs>112</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HG丸ｺﾞｼｯｸM-PRO</vt:lpstr>
      <vt:lpstr>Meiryo UI</vt:lpstr>
      <vt:lpstr>ＭＳ Ｐゴシック</vt:lpstr>
      <vt:lpstr>ＭＳ ゴシック</vt:lpstr>
      <vt:lpstr>メイリオ</vt:lpstr>
      <vt:lpstr>Arial</vt:lpstr>
      <vt:lpstr>Calibri</vt:lpstr>
      <vt:lpstr>Wingdings</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山瀬　裕大</dc:creator>
  <cp:lastModifiedBy>Linda Xu</cp:lastModifiedBy>
  <cp:revision>37</cp:revision>
  <cp:lastPrinted>2023-09-14T03:41:04Z</cp:lastPrinted>
  <dcterms:modified xsi:type="dcterms:W3CDTF">2023-09-14T04:36:40Z</dcterms:modified>
</cp:coreProperties>
</file>