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4"/>
  </p:notesMasterIdLst>
  <p:sldIdLst>
    <p:sldId id="261" r:id="rId2"/>
    <p:sldId id="262" r:id="rId3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66CCFF"/>
    <a:srgbClr val="FFCC66"/>
    <a:srgbClr val="FF6600"/>
    <a:srgbClr val="003399"/>
    <a:srgbClr val="99CCFF"/>
    <a:srgbClr val="FF3300"/>
    <a:srgbClr val="66FFCC"/>
    <a:srgbClr val="66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710" y="4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1" rIns="90782" bIns="453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>
            <a:extLst>
              <a:ext uri="{FF2B5EF4-FFF2-40B4-BE49-F238E27FC236}">
                <a16:creationId xmlns:a16="http://schemas.microsoft.com/office/drawing/2014/main" id="{96777A44-A8A1-4BDD-81A9-A55ED14C798B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-2756" y="0"/>
            <a:ext cx="7775576" cy="1090771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8EEA0AE-DD3B-4B74-874D-87515F432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7775575" cy="10907712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E71DD44-1431-437C-9A64-B02471001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" y="3175"/>
            <a:ext cx="7772401" cy="1090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" name="Freeform 8">
            <a:extLst>
              <a:ext uri="{FF2B5EF4-FFF2-40B4-BE49-F238E27FC236}">
                <a16:creationId xmlns:a16="http://schemas.microsoft.com/office/drawing/2014/main" id="{13BEEEFA-A2AA-4234-B9CB-E7592FF20503}"/>
              </a:ext>
            </a:extLst>
          </p:cNvPr>
          <p:cNvSpPr>
            <a:spLocks/>
          </p:cNvSpPr>
          <p:nvPr/>
        </p:nvSpPr>
        <p:spPr bwMode="auto">
          <a:xfrm>
            <a:off x="1209502" y="5602313"/>
            <a:ext cx="2819400" cy="976343"/>
          </a:xfrm>
          <a:custGeom>
            <a:avLst/>
            <a:gdLst>
              <a:gd name="T0" fmla="*/ 889 w 889"/>
              <a:gd name="T1" fmla="*/ 551 h 585"/>
              <a:gd name="T2" fmla="*/ 855 w 889"/>
              <a:gd name="T3" fmla="*/ 585 h 585"/>
              <a:gd name="T4" fmla="*/ 34 w 889"/>
              <a:gd name="T5" fmla="*/ 585 h 585"/>
              <a:gd name="T6" fmla="*/ 0 w 889"/>
              <a:gd name="T7" fmla="*/ 551 h 585"/>
              <a:gd name="T8" fmla="*/ 0 w 889"/>
              <a:gd name="T9" fmla="*/ 34 h 585"/>
              <a:gd name="T10" fmla="*/ 34 w 889"/>
              <a:gd name="T11" fmla="*/ 0 h 585"/>
              <a:gd name="T12" fmla="*/ 855 w 889"/>
              <a:gd name="T13" fmla="*/ 0 h 585"/>
              <a:gd name="T14" fmla="*/ 889 w 889"/>
              <a:gd name="T15" fmla="*/ 34 h 585"/>
              <a:gd name="T16" fmla="*/ 889 w 889"/>
              <a:gd name="T17" fmla="*/ 551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89" h="585">
                <a:moveTo>
                  <a:pt x="889" y="551"/>
                </a:moveTo>
                <a:cubicBezTo>
                  <a:pt x="889" y="570"/>
                  <a:pt x="874" y="585"/>
                  <a:pt x="855" y="585"/>
                </a:cubicBezTo>
                <a:cubicBezTo>
                  <a:pt x="34" y="585"/>
                  <a:pt x="34" y="585"/>
                  <a:pt x="34" y="585"/>
                </a:cubicBezTo>
                <a:cubicBezTo>
                  <a:pt x="15" y="585"/>
                  <a:pt x="0" y="570"/>
                  <a:pt x="0" y="551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5"/>
                  <a:pt x="15" y="0"/>
                  <a:pt x="34" y="0"/>
                </a:cubicBezTo>
                <a:cubicBezTo>
                  <a:pt x="855" y="0"/>
                  <a:pt x="855" y="0"/>
                  <a:pt x="855" y="0"/>
                </a:cubicBezTo>
                <a:cubicBezTo>
                  <a:pt x="874" y="0"/>
                  <a:pt x="889" y="15"/>
                  <a:pt x="889" y="34"/>
                </a:cubicBezTo>
                <a:lnTo>
                  <a:pt x="889" y="55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" name="Freeform 7">
            <a:extLst>
              <a:ext uri="{FF2B5EF4-FFF2-40B4-BE49-F238E27FC236}">
                <a16:creationId xmlns:a16="http://schemas.microsoft.com/office/drawing/2014/main" id="{A5988F04-0FC1-485F-A1B0-24D5CD1CEC37}"/>
              </a:ext>
            </a:extLst>
          </p:cNvPr>
          <p:cNvSpPr>
            <a:spLocks/>
          </p:cNvSpPr>
          <p:nvPr/>
        </p:nvSpPr>
        <p:spPr bwMode="auto">
          <a:xfrm>
            <a:off x="470319" y="532057"/>
            <a:ext cx="6832601" cy="9974263"/>
          </a:xfrm>
          <a:custGeom>
            <a:avLst/>
            <a:gdLst>
              <a:gd name="T0" fmla="*/ 91 w 2154"/>
              <a:gd name="T1" fmla="*/ 3141 h 3141"/>
              <a:gd name="T2" fmla="*/ 0 w 2154"/>
              <a:gd name="T3" fmla="*/ 3050 h 3141"/>
              <a:gd name="T4" fmla="*/ 0 w 2154"/>
              <a:gd name="T5" fmla="*/ 91 h 3141"/>
              <a:gd name="T6" fmla="*/ 91 w 2154"/>
              <a:gd name="T7" fmla="*/ 0 h 3141"/>
              <a:gd name="T8" fmla="*/ 2063 w 2154"/>
              <a:gd name="T9" fmla="*/ 0 h 3141"/>
              <a:gd name="T10" fmla="*/ 2154 w 2154"/>
              <a:gd name="T11" fmla="*/ 91 h 3141"/>
              <a:gd name="T12" fmla="*/ 2154 w 2154"/>
              <a:gd name="T13" fmla="*/ 3050 h 3141"/>
              <a:gd name="T14" fmla="*/ 2063 w 2154"/>
              <a:gd name="T15" fmla="*/ 3141 h 3141"/>
              <a:gd name="T16" fmla="*/ 91 w 2154"/>
              <a:gd name="T17" fmla="*/ 3141 h 3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54" h="3141">
                <a:moveTo>
                  <a:pt x="91" y="3141"/>
                </a:moveTo>
                <a:cubicBezTo>
                  <a:pt x="41" y="3141"/>
                  <a:pt x="0" y="3100"/>
                  <a:pt x="0" y="3050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41"/>
                  <a:pt x="41" y="0"/>
                  <a:pt x="91" y="0"/>
                </a:cubicBezTo>
                <a:cubicBezTo>
                  <a:pt x="2063" y="0"/>
                  <a:pt x="2063" y="0"/>
                  <a:pt x="2063" y="0"/>
                </a:cubicBezTo>
                <a:cubicBezTo>
                  <a:pt x="2113" y="0"/>
                  <a:pt x="2154" y="41"/>
                  <a:pt x="2154" y="91"/>
                </a:cubicBezTo>
                <a:cubicBezTo>
                  <a:pt x="2154" y="3050"/>
                  <a:pt x="2154" y="3050"/>
                  <a:pt x="2154" y="3050"/>
                </a:cubicBezTo>
                <a:cubicBezTo>
                  <a:pt x="2154" y="3100"/>
                  <a:pt x="2113" y="3141"/>
                  <a:pt x="2063" y="3141"/>
                </a:cubicBezTo>
                <a:cubicBezTo>
                  <a:pt x="91" y="3141"/>
                  <a:pt x="91" y="3141"/>
                  <a:pt x="91" y="3141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" name="Freeform 9">
            <a:extLst>
              <a:ext uri="{FF2B5EF4-FFF2-40B4-BE49-F238E27FC236}">
                <a16:creationId xmlns:a16="http://schemas.microsoft.com/office/drawing/2014/main" id="{D39B6FC9-8F79-4CC4-916C-0C82D062D347}"/>
              </a:ext>
            </a:extLst>
          </p:cNvPr>
          <p:cNvSpPr>
            <a:spLocks/>
          </p:cNvSpPr>
          <p:nvPr/>
        </p:nvSpPr>
        <p:spPr bwMode="auto">
          <a:xfrm>
            <a:off x="1011265" y="5284013"/>
            <a:ext cx="2839430" cy="331788"/>
          </a:xfrm>
          <a:custGeom>
            <a:avLst/>
            <a:gdLst>
              <a:gd name="T0" fmla="*/ 889 w 889"/>
              <a:gd name="T1" fmla="*/ 104 h 104"/>
              <a:gd name="T2" fmla="*/ 889 w 889"/>
              <a:gd name="T3" fmla="*/ 34 h 104"/>
              <a:gd name="T4" fmla="*/ 855 w 889"/>
              <a:gd name="T5" fmla="*/ 0 h 104"/>
              <a:gd name="T6" fmla="*/ 34 w 889"/>
              <a:gd name="T7" fmla="*/ 0 h 104"/>
              <a:gd name="T8" fmla="*/ 0 w 889"/>
              <a:gd name="T9" fmla="*/ 34 h 104"/>
              <a:gd name="T10" fmla="*/ 0 w 889"/>
              <a:gd name="T11" fmla="*/ 104 h 104"/>
              <a:gd name="T12" fmla="*/ 889 w 889"/>
              <a:gd name="T13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9" h="104">
                <a:moveTo>
                  <a:pt x="889" y="104"/>
                </a:moveTo>
                <a:cubicBezTo>
                  <a:pt x="889" y="34"/>
                  <a:pt x="889" y="34"/>
                  <a:pt x="889" y="34"/>
                </a:cubicBezTo>
                <a:cubicBezTo>
                  <a:pt x="889" y="15"/>
                  <a:pt x="874" y="0"/>
                  <a:pt x="855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15" y="0"/>
                  <a:pt x="0" y="15"/>
                  <a:pt x="0" y="34"/>
                </a:cubicBezTo>
                <a:cubicBezTo>
                  <a:pt x="0" y="104"/>
                  <a:pt x="0" y="104"/>
                  <a:pt x="0" y="104"/>
                </a:cubicBezTo>
                <a:lnTo>
                  <a:pt x="889" y="104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9B968B66-44F2-4E89-9048-348A9CDB3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069" y="3641725"/>
            <a:ext cx="3159125" cy="228607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FF43E085-EC12-47D7-863A-7AD7D30FC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6988" y="3641725"/>
            <a:ext cx="2374900" cy="228607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CCE13755-BE4C-44E6-B74F-508606441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8270" y="3641725"/>
            <a:ext cx="23749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7" name="Freeform 18">
            <a:extLst>
              <a:ext uri="{FF2B5EF4-FFF2-40B4-BE49-F238E27FC236}">
                <a16:creationId xmlns:a16="http://schemas.microsoft.com/office/drawing/2014/main" id="{73FAD486-2CE3-4C02-AF02-F2A3011824BE}"/>
              </a:ext>
            </a:extLst>
          </p:cNvPr>
          <p:cNvSpPr>
            <a:spLocks/>
          </p:cNvSpPr>
          <p:nvPr/>
        </p:nvSpPr>
        <p:spPr bwMode="auto">
          <a:xfrm>
            <a:off x="5769988" y="3403568"/>
            <a:ext cx="1200199" cy="1211021"/>
          </a:xfrm>
          <a:custGeom>
            <a:avLst/>
            <a:gdLst>
              <a:gd name="T0" fmla="*/ 315 w 336"/>
              <a:gd name="T1" fmla="*/ 129 h 337"/>
              <a:gd name="T2" fmla="*/ 207 w 336"/>
              <a:gd name="T3" fmla="*/ 315 h 337"/>
              <a:gd name="T4" fmla="*/ 22 w 336"/>
              <a:gd name="T5" fmla="*/ 208 h 337"/>
              <a:gd name="T6" fmla="*/ 129 w 336"/>
              <a:gd name="T7" fmla="*/ 22 h 337"/>
              <a:gd name="T8" fmla="*/ 315 w 336"/>
              <a:gd name="T9" fmla="*/ 129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6" h="337">
                <a:moveTo>
                  <a:pt x="315" y="129"/>
                </a:moveTo>
                <a:cubicBezTo>
                  <a:pt x="336" y="210"/>
                  <a:pt x="288" y="293"/>
                  <a:pt x="207" y="315"/>
                </a:cubicBezTo>
                <a:cubicBezTo>
                  <a:pt x="126" y="337"/>
                  <a:pt x="43" y="289"/>
                  <a:pt x="22" y="208"/>
                </a:cubicBezTo>
                <a:cubicBezTo>
                  <a:pt x="0" y="127"/>
                  <a:pt x="48" y="44"/>
                  <a:pt x="129" y="22"/>
                </a:cubicBezTo>
                <a:cubicBezTo>
                  <a:pt x="210" y="0"/>
                  <a:pt x="293" y="48"/>
                  <a:pt x="315" y="12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27" name="Rectangle 15">
            <a:extLst>
              <a:ext uri="{FF2B5EF4-FFF2-40B4-BE49-F238E27FC236}">
                <a16:creationId xmlns:a16="http://schemas.microsoft.com/office/drawing/2014/main" id="{935CED6F-5DEF-477F-81FB-81DCD164C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069" y="4587875"/>
            <a:ext cx="5753101" cy="2424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0" name="Rectangle 21">
            <a:extLst>
              <a:ext uri="{FF2B5EF4-FFF2-40B4-BE49-F238E27FC236}">
                <a16:creationId xmlns:a16="http://schemas.microsoft.com/office/drawing/2014/main" id="{7620986F-66D7-4CF8-B503-EF8CC55C0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457" y="6538913"/>
            <a:ext cx="2462213" cy="31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2" name="Freeform 22">
            <a:extLst>
              <a:ext uri="{FF2B5EF4-FFF2-40B4-BE49-F238E27FC236}">
                <a16:creationId xmlns:a16="http://schemas.microsoft.com/office/drawing/2014/main" id="{FBC5A796-4C32-40F0-8A3D-623DCD67E3C5}"/>
              </a:ext>
            </a:extLst>
          </p:cNvPr>
          <p:cNvSpPr>
            <a:spLocks/>
          </p:cNvSpPr>
          <p:nvPr/>
        </p:nvSpPr>
        <p:spPr bwMode="auto">
          <a:xfrm>
            <a:off x="1189457" y="6538913"/>
            <a:ext cx="2462213" cy="3175"/>
          </a:xfrm>
          <a:custGeom>
            <a:avLst/>
            <a:gdLst>
              <a:gd name="T0" fmla="*/ 0 w 1551"/>
              <a:gd name="T1" fmla="*/ 2 h 2"/>
              <a:gd name="T2" fmla="*/ 1551 w 1551"/>
              <a:gd name="T3" fmla="*/ 2 h 2"/>
              <a:gd name="T4" fmla="*/ 1551 w 1551"/>
              <a:gd name="T5" fmla="*/ 0 h 2"/>
              <a:gd name="T6" fmla="*/ 0 w 1551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51" h="2">
                <a:moveTo>
                  <a:pt x="0" y="2"/>
                </a:moveTo>
                <a:lnTo>
                  <a:pt x="1551" y="2"/>
                </a:lnTo>
                <a:lnTo>
                  <a:pt x="1551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" name="Freeform 23">
            <a:extLst>
              <a:ext uri="{FF2B5EF4-FFF2-40B4-BE49-F238E27FC236}">
                <a16:creationId xmlns:a16="http://schemas.microsoft.com/office/drawing/2014/main" id="{96C2BDA2-98DC-410E-916E-98B807C08AA8}"/>
              </a:ext>
            </a:extLst>
          </p:cNvPr>
          <p:cNvSpPr>
            <a:spLocks/>
          </p:cNvSpPr>
          <p:nvPr/>
        </p:nvSpPr>
        <p:spPr bwMode="auto">
          <a:xfrm>
            <a:off x="3958388" y="5291986"/>
            <a:ext cx="2835817" cy="331788"/>
          </a:xfrm>
          <a:custGeom>
            <a:avLst/>
            <a:gdLst>
              <a:gd name="T0" fmla="*/ 889 w 889"/>
              <a:gd name="T1" fmla="*/ 104 h 104"/>
              <a:gd name="T2" fmla="*/ 889 w 889"/>
              <a:gd name="T3" fmla="*/ 34 h 104"/>
              <a:gd name="T4" fmla="*/ 855 w 889"/>
              <a:gd name="T5" fmla="*/ 0 h 104"/>
              <a:gd name="T6" fmla="*/ 34 w 889"/>
              <a:gd name="T7" fmla="*/ 0 h 104"/>
              <a:gd name="T8" fmla="*/ 0 w 889"/>
              <a:gd name="T9" fmla="*/ 34 h 104"/>
              <a:gd name="T10" fmla="*/ 0 w 889"/>
              <a:gd name="T11" fmla="*/ 104 h 104"/>
              <a:gd name="T12" fmla="*/ 889 w 889"/>
              <a:gd name="T13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9" h="104">
                <a:moveTo>
                  <a:pt x="889" y="104"/>
                </a:moveTo>
                <a:cubicBezTo>
                  <a:pt x="889" y="34"/>
                  <a:pt x="889" y="34"/>
                  <a:pt x="889" y="34"/>
                </a:cubicBezTo>
                <a:cubicBezTo>
                  <a:pt x="889" y="15"/>
                  <a:pt x="874" y="0"/>
                  <a:pt x="855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15" y="0"/>
                  <a:pt x="0" y="15"/>
                  <a:pt x="0" y="34"/>
                </a:cubicBezTo>
                <a:cubicBezTo>
                  <a:pt x="0" y="104"/>
                  <a:pt x="0" y="104"/>
                  <a:pt x="0" y="104"/>
                </a:cubicBezTo>
                <a:lnTo>
                  <a:pt x="889" y="104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" name="Rectangle 25">
            <a:extLst>
              <a:ext uri="{FF2B5EF4-FFF2-40B4-BE49-F238E27FC236}">
                <a16:creationId xmlns:a16="http://schemas.microsoft.com/office/drawing/2014/main" id="{7933BD1A-F2FF-4462-8367-0636FBCFA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1570" y="6538913"/>
            <a:ext cx="2462213" cy="31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" name="Freeform 26">
            <a:extLst>
              <a:ext uri="{FF2B5EF4-FFF2-40B4-BE49-F238E27FC236}">
                <a16:creationId xmlns:a16="http://schemas.microsoft.com/office/drawing/2014/main" id="{4F9303A9-5F1E-4EF2-9288-316BDFED9857}"/>
              </a:ext>
            </a:extLst>
          </p:cNvPr>
          <p:cNvSpPr>
            <a:spLocks/>
          </p:cNvSpPr>
          <p:nvPr/>
        </p:nvSpPr>
        <p:spPr bwMode="auto">
          <a:xfrm>
            <a:off x="4121570" y="6538913"/>
            <a:ext cx="2462213" cy="3175"/>
          </a:xfrm>
          <a:custGeom>
            <a:avLst/>
            <a:gdLst>
              <a:gd name="T0" fmla="*/ 0 w 1551"/>
              <a:gd name="T1" fmla="*/ 2 h 2"/>
              <a:gd name="T2" fmla="*/ 1551 w 1551"/>
              <a:gd name="T3" fmla="*/ 2 h 2"/>
              <a:gd name="T4" fmla="*/ 1551 w 1551"/>
              <a:gd name="T5" fmla="*/ 0 h 2"/>
              <a:gd name="T6" fmla="*/ 0 w 1551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51" h="2">
                <a:moveTo>
                  <a:pt x="0" y="2"/>
                </a:moveTo>
                <a:lnTo>
                  <a:pt x="1551" y="2"/>
                </a:lnTo>
                <a:lnTo>
                  <a:pt x="1551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" name="Freeform 27">
            <a:extLst>
              <a:ext uri="{FF2B5EF4-FFF2-40B4-BE49-F238E27FC236}">
                <a16:creationId xmlns:a16="http://schemas.microsoft.com/office/drawing/2014/main" id="{D32B1878-BDDE-479D-860A-AA9BC0B71645}"/>
              </a:ext>
            </a:extLst>
          </p:cNvPr>
          <p:cNvSpPr>
            <a:spLocks/>
          </p:cNvSpPr>
          <p:nvPr/>
        </p:nvSpPr>
        <p:spPr bwMode="auto">
          <a:xfrm>
            <a:off x="993760" y="5272666"/>
            <a:ext cx="2865243" cy="1871663"/>
          </a:xfrm>
          <a:custGeom>
            <a:avLst/>
            <a:gdLst>
              <a:gd name="T0" fmla="*/ 891 w 893"/>
              <a:gd name="T1" fmla="*/ 553 h 589"/>
              <a:gd name="T2" fmla="*/ 889 w 893"/>
              <a:gd name="T3" fmla="*/ 553 h 589"/>
              <a:gd name="T4" fmla="*/ 880 w 893"/>
              <a:gd name="T5" fmla="*/ 576 h 589"/>
              <a:gd name="T6" fmla="*/ 857 w 893"/>
              <a:gd name="T7" fmla="*/ 585 h 589"/>
              <a:gd name="T8" fmla="*/ 36 w 893"/>
              <a:gd name="T9" fmla="*/ 585 h 589"/>
              <a:gd name="T10" fmla="*/ 13 w 893"/>
              <a:gd name="T11" fmla="*/ 576 h 589"/>
              <a:gd name="T12" fmla="*/ 4 w 893"/>
              <a:gd name="T13" fmla="*/ 553 h 589"/>
              <a:gd name="T14" fmla="*/ 4 w 893"/>
              <a:gd name="T15" fmla="*/ 36 h 589"/>
              <a:gd name="T16" fmla="*/ 13 w 893"/>
              <a:gd name="T17" fmla="*/ 13 h 589"/>
              <a:gd name="T18" fmla="*/ 36 w 893"/>
              <a:gd name="T19" fmla="*/ 4 h 589"/>
              <a:gd name="T20" fmla="*/ 857 w 893"/>
              <a:gd name="T21" fmla="*/ 4 h 589"/>
              <a:gd name="T22" fmla="*/ 880 w 893"/>
              <a:gd name="T23" fmla="*/ 13 h 589"/>
              <a:gd name="T24" fmla="*/ 889 w 893"/>
              <a:gd name="T25" fmla="*/ 36 h 589"/>
              <a:gd name="T26" fmla="*/ 889 w 893"/>
              <a:gd name="T27" fmla="*/ 553 h 589"/>
              <a:gd name="T28" fmla="*/ 891 w 893"/>
              <a:gd name="T29" fmla="*/ 553 h 589"/>
              <a:gd name="T30" fmla="*/ 893 w 893"/>
              <a:gd name="T31" fmla="*/ 553 h 589"/>
              <a:gd name="T32" fmla="*/ 893 w 893"/>
              <a:gd name="T33" fmla="*/ 36 h 589"/>
              <a:gd name="T34" fmla="*/ 857 w 893"/>
              <a:gd name="T35" fmla="*/ 0 h 589"/>
              <a:gd name="T36" fmla="*/ 36 w 893"/>
              <a:gd name="T37" fmla="*/ 0 h 589"/>
              <a:gd name="T38" fmla="*/ 0 w 893"/>
              <a:gd name="T39" fmla="*/ 36 h 589"/>
              <a:gd name="T40" fmla="*/ 0 w 893"/>
              <a:gd name="T41" fmla="*/ 553 h 589"/>
              <a:gd name="T42" fmla="*/ 36 w 893"/>
              <a:gd name="T43" fmla="*/ 589 h 589"/>
              <a:gd name="T44" fmla="*/ 857 w 893"/>
              <a:gd name="T45" fmla="*/ 589 h 589"/>
              <a:gd name="T46" fmla="*/ 893 w 893"/>
              <a:gd name="T47" fmla="*/ 553 h 589"/>
              <a:gd name="T48" fmla="*/ 891 w 893"/>
              <a:gd name="T49" fmla="*/ 553 h 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893" h="589">
                <a:moveTo>
                  <a:pt x="891" y="553"/>
                </a:moveTo>
                <a:cubicBezTo>
                  <a:pt x="889" y="553"/>
                  <a:pt x="889" y="553"/>
                  <a:pt x="889" y="553"/>
                </a:cubicBezTo>
                <a:cubicBezTo>
                  <a:pt x="889" y="562"/>
                  <a:pt x="886" y="570"/>
                  <a:pt x="880" y="576"/>
                </a:cubicBezTo>
                <a:cubicBezTo>
                  <a:pt x="874" y="581"/>
                  <a:pt x="866" y="585"/>
                  <a:pt x="857" y="585"/>
                </a:cubicBezTo>
                <a:cubicBezTo>
                  <a:pt x="36" y="585"/>
                  <a:pt x="36" y="585"/>
                  <a:pt x="36" y="585"/>
                </a:cubicBezTo>
                <a:cubicBezTo>
                  <a:pt x="27" y="585"/>
                  <a:pt x="19" y="581"/>
                  <a:pt x="13" y="576"/>
                </a:cubicBezTo>
                <a:cubicBezTo>
                  <a:pt x="8" y="570"/>
                  <a:pt x="4" y="562"/>
                  <a:pt x="4" y="553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27"/>
                  <a:pt x="8" y="19"/>
                  <a:pt x="13" y="13"/>
                </a:cubicBezTo>
                <a:cubicBezTo>
                  <a:pt x="19" y="7"/>
                  <a:pt x="27" y="4"/>
                  <a:pt x="36" y="4"/>
                </a:cubicBezTo>
                <a:cubicBezTo>
                  <a:pt x="857" y="4"/>
                  <a:pt x="857" y="4"/>
                  <a:pt x="857" y="4"/>
                </a:cubicBezTo>
                <a:cubicBezTo>
                  <a:pt x="866" y="4"/>
                  <a:pt x="874" y="7"/>
                  <a:pt x="880" y="13"/>
                </a:cubicBezTo>
                <a:cubicBezTo>
                  <a:pt x="886" y="19"/>
                  <a:pt x="889" y="27"/>
                  <a:pt x="889" y="36"/>
                </a:cubicBezTo>
                <a:cubicBezTo>
                  <a:pt x="889" y="553"/>
                  <a:pt x="889" y="553"/>
                  <a:pt x="889" y="553"/>
                </a:cubicBezTo>
                <a:cubicBezTo>
                  <a:pt x="891" y="553"/>
                  <a:pt x="891" y="553"/>
                  <a:pt x="891" y="553"/>
                </a:cubicBezTo>
                <a:cubicBezTo>
                  <a:pt x="893" y="553"/>
                  <a:pt x="893" y="553"/>
                  <a:pt x="893" y="553"/>
                </a:cubicBezTo>
                <a:cubicBezTo>
                  <a:pt x="893" y="36"/>
                  <a:pt x="893" y="36"/>
                  <a:pt x="893" y="36"/>
                </a:cubicBezTo>
                <a:cubicBezTo>
                  <a:pt x="893" y="16"/>
                  <a:pt x="877" y="0"/>
                  <a:pt x="857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553"/>
                  <a:pt x="0" y="553"/>
                  <a:pt x="0" y="553"/>
                </a:cubicBezTo>
                <a:cubicBezTo>
                  <a:pt x="0" y="573"/>
                  <a:pt x="16" y="589"/>
                  <a:pt x="36" y="589"/>
                </a:cubicBezTo>
                <a:cubicBezTo>
                  <a:pt x="857" y="589"/>
                  <a:pt x="857" y="589"/>
                  <a:pt x="857" y="589"/>
                </a:cubicBezTo>
                <a:cubicBezTo>
                  <a:pt x="877" y="589"/>
                  <a:pt x="893" y="573"/>
                  <a:pt x="893" y="553"/>
                </a:cubicBezTo>
                <a:lnTo>
                  <a:pt x="891" y="553"/>
                </a:lnTo>
                <a:close/>
              </a:path>
            </a:pathLst>
          </a:custGeom>
          <a:solidFill>
            <a:srgbClr val="D80C18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srgbClr val="FF6600"/>
              </a:solidFill>
            </a:endParaRPr>
          </a:p>
        </p:txBody>
      </p:sp>
      <p:sp>
        <p:nvSpPr>
          <p:cNvPr id="53" name="Freeform 28">
            <a:extLst>
              <a:ext uri="{FF2B5EF4-FFF2-40B4-BE49-F238E27FC236}">
                <a16:creationId xmlns:a16="http://schemas.microsoft.com/office/drawing/2014/main" id="{2B65F057-7C69-439E-A7DE-B18018F3FE2A}"/>
              </a:ext>
            </a:extLst>
          </p:cNvPr>
          <p:cNvSpPr>
            <a:spLocks/>
          </p:cNvSpPr>
          <p:nvPr/>
        </p:nvSpPr>
        <p:spPr bwMode="auto">
          <a:xfrm>
            <a:off x="3946323" y="5281168"/>
            <a:ext cx="2859063" cy="1871663"/>
          </a:xfrm>
          <a:custGeom>
            <a:avLst/>
            <a:gdLst>
              <a:gd name="T0" fmla="*/ 891 w 893"/>
              <a:gd name="T1" fmla="*/ 553 h 589"/>
              <a:gd name="T2" fmla="*/ 889 w 893"/>
              <a:gd name="T3" fmla="*/ 553 h 589"/>
              <a:gd name="T4" fmla="*/ 880 w 893"/>
              <a:gd name="T5" fmla="*/ 576 h 589"/>
              <a:gd name="T6" fmla="*/ 857 w 893"/>
              <a:gd name="T7" fmla="*/ 585 h 589"/>
              <a:gd name="T8" fmla="*/ 36 w 893"/>
              <a:gd name="T9" fmla="*/ 585 h 589"/>
              <a:gd name="T10" fmla="*/ 13 w 893"/>
              <a:gd name="T11" fmla="*/ 576 h 589"/>
              <a:gd name="T12" fmla="*/ 4 w 893"/>
              <a:gd name="T13" fmla="*/ 553 h 589"/>
              <a:gd name="T14" fmla="*/ 4 w 893"/>
              <a:gd name="T15" fmla="*/ 36 h 589"/>
              <a:gd name="T16" fmla="*/ 13 w 893"/>
              <a:gd name="T17" fmla="*/ 13 h 589"/>
              <a:gd name="T18" fmla="*/ 36 w 893"/>
              <a:gd name="T19" fmla="*/ 4 h 589"/>
              <a:gd name="T20" fmla="*/ 857 w 893"/>
              <a:gd name="T21" fmla="*/ 4 h 589"/>
              <a:gd name="T22" fmla="*/ 880 w 893"/>
              <a:gd name="T23" fmla="*/ 13 h 589"/>
              <a:gd name="T24" fmla="*/ 889 w 893"/>
              <a:gd name="T25" fmla="*/ 36 h 589"/>
              <a:gd name="T26" fmla="*/ 889 w 893"/>
              <a:gd name="T27" fmla="*/ 553 h 589"/>
              <a:gd name="T28" fmla="*/ 891 w 893"/>
              <a:gd name="T29" fmla="*/ 553 h 589"/>
              <a:gd name="T30" fmla="*/ 893 w 893"/>
              <a:gd name="T31" fmla="*/ 553 h 589"/>
              <a:gd name="T32" fmla="*/ 893 w 893"/>
              <a:gd name="T33" fmla="*/ 36 h 589"/>
              <a:gd name="T34" fmla="*/ 857 w 893"/>
              <a:gd name="T35" fmla="*/ 0 h 589"/>
              <a:gd name="T36" fmla="*/ 36 w 893"/>
              <a:gd name="T37" fmla="*/ 0 h 589"/>
              <a:gd name="T38" fmla="*/ 0 w 893"/>
              <a:gd name="T39" fmla="*/ 36 h 589"/>
              <a:gd name="T40" fmla="*/ 0 w 893"/>
              <a:gd name="T41" fmla="*/ 553 h 589"/>
              <a:gd name="T42" fmla="*/ 36 w 893"/>
              <a:gd name="T43" fmla="*/ 589 h 589"/>
              <a:gd name="T44" fmla="*/ 857 w 893"/>
              <a:gd name="T45" fmla="*/ 589 h 589"/>
              <a:gd name="T46" fmla="*/ 893 w 893"/>
              <a:gd name="T47" fmla="*/ 553 h 589"/>
              <a:gd name="T48" fmla="*/ 891 w 893"/>
              <a:gd name="T49" fmla="*/ 553 h 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893" h="589">
                <a:moveTo>
                  <a:pt x="891" y="553"/>
                </a:moveTo>
                <a:cubicBezTo>
                  <a:pt x="889" y="553"/>
                  <a:pt x="889" y="553"/>
                  <a:pt x="889" y="553"/>
                </a:cubicBezTo>
                <a:cubicBezTo>
                  <a:pt x="889" y="562"/>
                  <a:pt x="885" y="570"/>
                  <a:pt x="880" y="576"/>
                </a:cubicBezTo>
                <a:cubicBezTo>
                  <a:pt x="874" y="581"/>
                  <a:pt x="866" y="585"/>
                  <a:pt x="857" y="585"/>
                </a:cubicBezTo>
                <a:cubicBezTo>
                  <a:pt x="36" y="585"/>
                  <a:pt x="36" y="585"/>
                  <a:pt x="36" y="585"/>
                </a:cubicBezTo>
                <a:cubicBezTo>
                  <a:pt x="27" y="585"/>
                  <a:pt x="19" y="581"/>
                  <a:pt x="13" y="576"/>
                </a:cubicBezTo>
                <a:cubicBezTo>
                  <a:pt x="7" y="570"/>
                  <a:pt x="4" y="562"/>
                  <a:pt x="4" y="553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27"/>
                  <a:pt x="7" y="19"/>
                  <a:pt x="13" y="13"/>
                </a:cubicBezTo>
                <a:cubicBezTo>
                  <a:pt x="19" y="7"/>
                  <a:pt x="27" y="4"/>
                  <a:pt x="36" y="4"/>
                </a:cubicBezTo>
                <a:cubicBezTo>
                  <a:pt x="857" y="4"/>
                  <a:pt x="857" y="4"/>
                  <a:pt x="857" y="4"/>
                </a:cubicBezTo>
                <a:cubicBezTo>
                  <a:pt x="866" y="4"/>
                  <a:pt x="874" y="7"/>
                  <a:pt x="880" y="13"/>
                </a:cubicBezTo>
                <a:cubicBezTo>
                  <a:pt x="885" y="19"/>
                  <a:pt x="889" y="27"/>
                  <a:pt x="889" y="36"/>
                </a:cubicBezTo>
                <a:cubicBezTo>
                  <a:pt x="889" y="553"/>
                  <a:pt x="889" y="553"/>
                  <a:pt x="889" y="553"/>
                </a:cubicBezTo>
                <a:cubicBezTo>
                  <a:pt x="891" y="553"/>
                  <a:pt x="891" y="553"/>
                  <a:pt x="891" y="553"/>
                </a:cubicBezTo>
                <a:cubicBezTo>
                  <a:pt x="893" y="553"/>
                  <a:pt x="893" y="553"/>
                  <a:pt x="893" y="553"/>
                </a:cubicBezTo>
                <a:cubicBezTo>
                  <a:pt x="893" y="36"/>
                  <a:pt x="893" y="36"/>
                  <a:pt x="893" y="36"/>
                </a:cubicBezTo>
                <a:cubicBezTo>
                  <a:pt x="893" y="16"/>
                  <a:pt x="877" y="0"/>
                  <a:pt x="857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553"/>
                  <a:pt x="0" y="553"/>
                  <a:pt x="0" y="553"/>
                </a:cubicBezTo>
                <a:cubicBezTo>
                  <a:pt x="0" y="573"/>
                  <a:pt x="16" y="589"/>
                  <a:pt x="36" y="589"/>
                </a:cubicBezTo>
                <a:cubicBezTo>
                  <a:pt x="857" y="589"/>
                  <a:pt x="857" y="589"/>
                  <a:pt x="857" y="589"/>
                </a:cubicBezTo>
                <a:cubicBezTo>
                  <a:pt x="877" y="589"/>
                  <a:pt x="893" y="573"/>
                  <a:pt x="893" y="553"/>
                </a:cubicBezTo>
                <a:lnTo>
                  <a:pt x="891" y="553"/>
                </a:lnTo>
                <a:close/>
              </a:path>
            </a:pathLst>
          </a:custGeom>
          <a:solidFill>
            <a:srgbClr val="FF6600"/>
          </a:solidFill>
          <a:ln>
            <a:solidFill>
              <a:srgbClr val="FF66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470319" y="1261982"/>
            <a:ext cx="68326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FF6600"/>
                </a:solidFill>
                <a:latin typeface="MS PGothic" pitchFamily="34" charset="-128"/>
                <a:ea typeface="MS PGothic" pitchFamily="34" charset="-128"/>
              </a:rPr>
              <a:t>HOSPEX Japan 202</a:t>
            </a:r>
            <a:r>
              <a:rPr lang="en-US" altLang="ja-JP" sz="4200" b="1" dirty="0">
                <a:solidFill>
                  <a:srgbClr val="FF6600"/>
                </a:solidFill>
                <a:latin typeface="MS PGothic" pitchFamily="34" charset="-128"/>
                <a:ea typeface="MS PGothic" pitchFamily="34" charset="-128"/>
              </a:rPr>
              <a:t>1</a:t>
            </a:r>
          </a:p>
          <a:p>
            <a:pPr algn="ctr"/>
            <a:r>
              <a:rPr lang="ja-JP" altLang="en-US" sz="42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共同出展企業募集</a:t>
            </a:r>
            <a:endParaRPr lang="en-US" sz="4200" b="1" dirty="0">
              <a:solidFill>
                <a:srgbClr val="000099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52497" y="3598004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日 時</a:t>
            </a:r>
            <a:endParaRPr lang="en-US" sz="12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72491" y="3609616"/>
            <a:ext cx="1163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出 展 小 間 数</a:t>
            </a:r>
            <a:endParaRPr lang="en-US" sz="12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52497" y="3874910"/>
            <a:ext cx="343198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2021</a:t>
            </a:r>
            <a:r>
              <a:rPr lang="ja-JP" altLang="en-US" sz="19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年</a:t>
            </a:r>
            <a:r>
              <a:rPr lang="en-US" altLang="ja-JP" sz="19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11</a:t>
            </a:r>
            <a:r>
              <a:rPr lang="ja-JP" altLang="en-US" sz="19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月</a:t>
            </a:r>
            <a:r>
              <a:rPr lang="en-US" altLang="ja-JP" sz="19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24</a:t>
            </a:r>
            <a:r>
              <a:rPr lang="ja-JP" altLang="en-US" sz="19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日</a:t>
            </a:r>
            <a:r>
              <a:rPr lang="en-US" altLang="ja-JP" sz="19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(</a:t>
            </a:r>
            <a:r>
              <a:rPr lang="ja-JP" altLang="en-US" sz="19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水</a:t>
            </a:r>
            <a:r>
              <a:rPr lang="en-US" altLang="ja-JP" sz="19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)</a:t>
            </a:r>
            <a:r>
              <a:rPr lang="ja-JP" altLang="en-US" sz="19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～</a:t>
            </a:r>
            <a:r>
              <a:rPr lang="en-US" altLang="ja-JP" sz="19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26</a:t>
            </a:r>
            <a:r>
              <a:rPr lang="ja-JP" altLang="en-US" sz="19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日</a:t>
            </a:r>
            <a:r>
              <a:rPr lang="en-US" altLang="ja-JP" sz="19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(</a:t>
            </a:r>
            <a:r>
              <a:rPr lang="ja-JP" altLang="en-US" sz="19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金</a:t>
            </a:r>
            <a:r>
              <a:rPr lang="en-US" altLang="ja-JP" sz="19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)</a:t>
            </a:r>
            <a:endParaRPr lang="id-ID" altLang="ja-JP" sz="1900" b="1" dirty="0">
              <a:solidFill>
                <a:srgbClr val="000099"/>
              </a:solidFill>
              <a:latin typeface="MS PGothic" pitchFamily="34" charset="-128"/>
              <a:ea typeface="MS PGothic" pitchFamily="34" charset="-128"/>
            </a:endParaRPr>
          </a:p>
          <a:p>
            <a:r>
              <a:rPr lang="en-US" sz="19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10:00～17:00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75588" y="3863053"/>
            <a:ext cx="147555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4</a:t>
            </a:r>
            <a:r>
              <a:rPr lang="ja-JP" altLang="en-US" sz="19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小間</a:t>
            </a:r>
            <a:r>
              <a:rPr lang="en-US" altLang="ja-JP" sz="19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(36</a:t>
            </a:r>
            <a:r>
              <a:rPr lang="ja-JP" altLang="en-US" sz="19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㎡</a:t>
            </a:r>
            <a:r>
              <a:rPr lang="en-US" altLang="ja-JP" sz="19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)</a:t>
            </a:r>
            <a:endParaRPr lang="en-US" sz="1900" b="1" dirty="0">
              <a:solidFill>
                <a:srgbClr val="000099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8" name="Freeform 19">
            <a:extLst>
              <a:ext uri="{FF2B5EF4-FFF2-40B4-BE49-F238E27FC236}">
                <a16:creationId xmlns:a16="http://schemas.microsoft.com/office/drawing/2014/main" id="{B73EE23D-1781-4912-BD5F-93BF0DB19C60}"/>
              </a:ext>
            </a:extLst>
          </p:cNvPr>
          <p:cNvSpPr>
            <a:spLocks/>
          </p:cNvSpPr>
          <p:nvPr/>
        </p:nvSpPr>
        <p:spPr bwMode="auto">
          <a:xfrm>
            <a:off x="5848715" y="3494419"/>
            <a:ext cx="1026875" cy="998895"/>
          </a:xfrm>
          <a:custGeom>
            <a:avLst/>
            <a:gdLst>
              <a:gd name="T0" fmla="*/ 180 w 286"/>
              <a:gd name="T1" fmla="*/ 280 h 287"/>
              <a:gd name="T2" fmla="*/ 179 w 286"/>
              <a:gd name="T3" fmla="*/ 278 h 287"/>
              <a:gd name="T4" fmla="*/ 143 w 286"/>
              <a:gd name="T5" fmla="*/ 283 h 287"/>
              <a:gd name="T6" fmla="*/ 8 w 286"/>
              <a:gd name="T7" fmla="*/ 180 h 287"/>
              <a:gd name="T8" fmla="*/ 4 w 286"/>
              <a:gd name="T9" fmla="*/ 144 h 287"/>
              <a:gd name="T10" fmla="*/ 107 w 286"/>
              <a:gd name="T11" fmla="*/ 9 h 287"/>
              <a:gd name="T12" fmla="*/ 143 w 286"/>
              <a:gd name="T13" fmla="*/ 4 h 287"/>
              <a:gd name="T14" fmla="*/ 278 w 286"/>
              <a:gd name="T15" fmla="*/ 107 h 287"/>
              <a:gd name="T16" fmla="*/ 283 w 286"/>
              <a:gd name="T17" fmla="*/ 144 h 287"/>
              <a:gd name="T18" fmla="*/ 179 w 286"/>
              <a:gd name="T19" fmla="*/ 278 h 287"/>
              <a:gd name="T20" fmla="*/ 180 w 286"/>
              <a:gd name="T21" fmla="*/ 280 h 287"/>
              <a:gd name="T22" fmla="*/ 180 w 286"/>
              <a:gd name="T23" fmla="*/ 282 h 287"/>
              <a:gd name="T24" fmla="*/ 286 w 286"/>
              <a:gd name="T25" fmla="*/ 144 h 287"/>
              <a:gd name="T26" fmla="*/ 281 w 286"/>
              <a:gd name="T27" fmla="*/ 107 h 287"/>
              <a:gd name="T28" fmla="*/ 143 w 286"/>
              <a:gd name="T29" fmla="*/ 0 h 287"/>
              <a:gd name="T30" fmla="*/ 106 w 286"/>
              <a:gd name="T31" fmla="*/ 5 h 287"/>
              <a:gd name="T32" fmla="*/ 0 w 286"/>
              <a:gd name="T33" fmla="*/ 144 h 287"/>
              <a:gd name="T34" fmla="*/ 5 w 286"/>
              <a:gd name="T35" fmla="*/ 181 h 287"/>
              <a:gd name="T36" fmla="*/ 143 w 286"/>
              <a:gd name="T37" fmla="*/ 287 h 287"/>
              <a:gd name="T38" fmla="*/ 180 w 286"/>
              <a:gd name="T39" fmla="*/ 282 h 287"/>
              <a:gd name="T40" fmla="*/ 180 w 286"/>
              <a:gd name="T41" fmla="*/ 28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6" h="287">
                <a:moveTo>
                  <a:pt x="180" y="280"/>
                </a:moveTo>
                <a:cubicBezTo>
                  <a:pt x="179" y="278"/>
                  <a:pt x="179" y="278"/>
                  <a:pt x="179" y="278"/>
                </a:cubicBezTo>
                <a:cubicBezTo>
                  <a:pt x="167" y="282"/>
                  <a:pt x="155" y="283"/>
                  <a:pt x="143" y="283"/>
                </a:cubicBezTo>
                <a:cubicBezTo>
                  <a:pt x="82" y="283"/>
                  <a:pt x="25" y="242"/>
                  <a:pt x="8" y="180"/>
                </a:cubicBezTo>
                <a:cubicBezTo>
                  <a:pt x="5" y="168"/>
                  <a:pt x="4" y="156"/>
                  <a:pt x="4" y="144"/>
                </a:cubicBezTo>
                <a:cubicBezTo>
                  <a:pt x="4" y="82"/>
                  <a:pt x="45" y="25"/>
                  <a:pt x="107" y="9"/>
                </a:cubicBezTo>
                <a:cubicBezTo>
                  <a:pt x="119" y="5"/>
                  <a:pt x="131" y="4"/>
                  <a:pt x="143" y="4"/>
                </a:cubicBezTo>
                <a:cubicBezTo>
                  <a:pt x="205" y="4"/>
                  <a:pt x="261" y="45"/>
                  <a:pt x="278" y="107"/>
                </a:cubicBezTo>
                <a:cubicBezTo>
                  <a:pt x="281" y="119"/>
                  <a:pt x="283" y="132"/>
                  <a:pt x="283" y="144"/>
                </a:cubicBezTo>
                <a:cubicBezTo>
                  <a:pt x="283" y="205"/>
                  <a:pt x="242" y="262"/>
                  <a:pt x="179" y="278"/>
                </a:cubicBezTo>
                <a:cubicBezTo>
                  <a:pt x="180" y="280"/>
                  <a:pt x="180" y="280"/>
                  <a:pt x="180" y="280"/>
                </a:cubicBezTo>
                <a:cubicBezTo>
                  <a:pt x="180" y="282"/>
                  <a:pt x="180" y="282"/>
                  <a:pt x="180" y="282"/>
                </a:cubicBezTo>
                <a:cubicBezTo>
                  <a:pt x="244" y="265"/>
                  <a:pt x="286" y="207"/>
                  <a:pt x="286" y="144"/>
                </a:cubicBezTo>
                <a:cubicBezTo>
                  <a:pt x="286" y="131"/>
                  <a:pt x="285" y="119"/>
                  <a:pt x="281" y="107"/>
                </a:cubicBezTo>
                <a:cubicBezTo>
                  <a:pt x="264" y="43"/>
                  <a:pt x="206" y="0"/>
                  <a:pt x="143" y="0"/>
                </a:cubicBezTo>
                <a:cubicBezTo>
                  <a:pt x="131" y="0"/>
                  <a:pt x="118" y="2"/>
                  <a:pt x="106" y="5"/>
                </a:cubicBezTo>
                <a:cubicBezTo>
                  <a:pt x="42" y="22"/>
                  <a:pt x="0" y="80"/>
                  <a:pt x="0" y="144"/>
                </a:cubicBezTo>
                <a:cubicBezTo>
                  <a:pt x="0" y="156"/>
                  <a:pt x="1" y="168"/>
                  <a:pt x="5" y="181"/>
                </a:cubicBezTo>
                <a:cubicBezTo>
                  <a:pt x="22" y="245"/>
                  <a:pt x="80" y="287"/>
                  <a:pt x="143" y="287"/>
                </a:cubicBezTo>
                <a:cubicBezTo>
                  <a:pt x="155" y="287"/>
                  <a:pt x="168" y="285"/>
                  <a:pt x="180" y="282"/>
                </a:cubicBezTo>
                <a:lnTo>
                  <a:pt x="180" y="280"/>
                </a:lnTo>
                <a:close/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" name="TextBox 31"/>
          <p:cNvSpPr txBox="1"/>
          <p:nvPr/>
        </p:nvSpPr>
        <p:spPr>
          <a:xfrm rot="20876522">
            <a:off x="5826541" y="3707057"/>
            <a:ext cx="1052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６社程度</a:t>
            </a:r>
            <a:endParaRPr lang="en-US" altLang="ja-JP" sz="1600" b="1" dirty="0">
              <a:solidFill>
                <a:srgbClr val="000099"/>
              </a:solidFill>
              <a:latin typeface="MS PGothic" pitchFamily="34" charset="-128"/>
              <a:ea typeface="MS PGothic" pitchFamily="34" charset="-128"/>
            </a:endParaRPr>
          </a:p>
          <a:p>
            <a:pPr algn="ctr"/>
            <a:r>
              <a:rPr lang="ja-JP" altLang="en-US" sz="16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募集</a:t>
            </a:r>
            <a:endParaRPr lang="en-US" sz="1600" b="1" dirty="0">
              <a:solidFill>
                <a:srgbClr val="000099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77195" y="4545208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会 場</a:t>
            </a:r>
            <a:endParaRPr lang="en-US" sz="12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78956" y="4827267"/>
            <a:ext cx="585032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東京ビッグサイト　</a:t>
            </a:r>
            <a:r>
              <a:rPr lang="ja-JP" altLang="en-US" sz="14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西展示棟</a:t>
            </a:r>
            <a:r>
              <a:rPr lang="en-US" altLang="ja-JP" sz="14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1</a:t>
            </a:r>
            <a:r>
              <a:rPr lang="ja-JP" altLang="en-US" sz="14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･</a:t>
            </a:r>
            <a:r>
              <a:rPr lang="en-US" altLang="ja-JP" sz="14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2</a:t>
            </a:r>
            <a:r>
              <a:rPr lang="ja-JP" altLang="en-US" sz="14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ホール　（東京都江東区有明</a:t>
            </a:r>
            <a:r>
              <a:rPr lang="en-US" altLang="ja-JP" sz="14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3-11-1</a:t>
            </a:r>
            <a:r>
              <a:rPr lang="ja-JP" altLang="en-US" sz="14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）</a:t>
            </a:r>
            <a:endParaRPr lang="en-US" sz="1900" b="1" dirty="0">
              <a:solidFill>
                <a:srgbClr val="000099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43783" y="5259755"/>
            <a:ext cx="23090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出　展　費　用</a:t>
            </a:r>
            <a:endParaRPr lang="en-US" sz="15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04528" y="5272126"/>
            <a:ext cx="23090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お　申　し　込　み　期　限</a:t>
            </a:r>
            <a:endParaRPr lang="en-US" sz="15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16348" y="6290598"/>
            <a:ext cx="29096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※</a:t>
            </a:r>
            <a:r>
              <a:rPr lang="ja-JP" altLang="en-US" sz="11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備品使用料等のオプション利用費は別途</a:t>
            </a:r>
            <a:endParaRPr lang="en-US" altLang="ja-JP" sz="1100" b="1" dirty="0">
              <a:solidFill>
                <a:srgbClr val="000099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38100" y="6279933"/>
            <a:ext cx="17924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※</a:t>
            </a:r>
            <a:r>
              <a:rPr lang="ja-JP" altLang="en-US" sz="11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応募多数の場合選考</a:t>
            </a:r>
            <a:endParaRPr lang="en-US" altLang="ja-JP" sz="1100" b="1" dirty="0">
              <a:solidFill>
                <a:srgbClr val="000099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408162" y="7253081"/>
            <a:ext cx="461067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000099"/>
                </a:solidFill>
                <a:ea typeface="MS PGothic" pitchFamily="34" charset="-128"/>
              </a:rPr>
              <a:t>公益財団法人さいたま市産業創造財団　</a:t>
            </a:r>
            <a:r>
              <a:rPr lang="ja-JP" altLang="en-US" sz="1300" b="1" dirty="0">
                <a:solidFill>
                  <a:srgbClr val="000099"/>
                </a:solidFill>
                <a:ea typeface="MS PGothic" pitchFamily="34" charset="-128"/>
              </a:rPr>
              <a:t>（担当：高井）</a:t>
            </a:r>
            <a:endParaRPr lang="en-US" altLang="ja-JP" sz="1300" b="1" dirty="0">
              <a:solidFill>
                <a:srgbClr val="000099"/>
              </a:solidFill>
              <a:ea typeface="MS PGothic" pitchFamily="34" charset="-128"/>
            </a:endParaRPr>
          </a:p>
          <a:p>
            <a:r>
              <a:rPr lang="ja-JP" altLang="en-US" sz="1500" b="1" dirty="0">
                <a:solidFill>
                  <a:srgbClr val="000099"/>
                </a:solidFill>
                <a:ea typeface="MS PGothic" pitchFamily="34" charset="-128"/>
              </a:rPr>
              <a:t>　 </a:t>
            </a:r>
            <a:r>
              <a:rPr lang="en-US" altLang="ja-JP" sz="1400" b="1" dirty="0">
                <a:solidFill>
                  <a:srgbClr val="000099"/>
                </a:solidFill>
                <a:ea typeface="MS PGothic" pitchFamily="34" charset="-128"/>
              </a:rPr>
              <a:t>Mail </a:t>
            </a:r>
            <a:r>
              <a:rPr lang="ja-JP" altLang="en-US" sz="1400" b="1" dirty="0">
                <a:solidFill>
                  <a:srgbClr val="000099"/>
                </a:solidFill>
                <a:ea typeface="MS PGothic" pitchFamily="34" charset="-128"/>
              </a:rPr>
              <a:t>： </a:t>
            </a:r>
            <a:r>
              <a:rPr lang="en-US" altLang="ja-JP" sz="1400" b="1" dirty="0">
                <a:solidFill>
                  <a:srgbClr val="000099"/>
                </a:solidFill>
                <a:ea typeface="MS PGothic" pitchFamily="34" charset="-128"/>
              </a:rPr>
              <a:t>iryou@sozo-saitama.or.jp</a:t>
            </a:r>
          </a:p>
          <a:p>
            <a:r>
              <a:rPr lang="ja-JP" altLang="en-US" sz="1400" b="1" dirty="0">
                <a:solidFill>
                  <a:srgbClr val="000099"/>
                </a:solidFill>
                <a:ea typeface="MS PGothic" pitchFamily="34" charset="-128"/>
              </a:rPr>
              <a:t>　 </a:t>
            </a:r>
            <a:r>
              <a:rPr lang="en-US" altLang="ja-JP" sz="1400" b="1" dirty="0">
                <a:solidFill>
                  <a:srgbClr val="000099"/>
                </a:solidFill>
                <a:ea typeface="MS PGothic" pitchFamily="34" charset="-128"/>
              </a:rPr>
              <a:t>TEL   </a:t>
            </a:r>
            <a:r>
              <a:rPr lang="ja-JP" altLang="id-ID" sz="1400" b="1" dirty="0">
                <a:solidFill>
                  <a:srgbClr val="000099"/>
                </a:solidFill>
                <a:ea typeface="MS PGothic" pitchFamily="34" charset="-128"/>
              </a:rPr>
              <a:t>：</a:t>
            </a:r>
            <a:r>
              <a:rPr lang="en-US" altLang="ja-JP" sz="1400" b="1" dirty="0">
                <a:solidFill>
                  <a:srgbClr val="000099"/>
                </a:solidFill>
                <a:ea typeface="MS PGothic" pitchFamily="34" charset="-128"/>
              </a:rPr>
              <a:t> 048-851-6652</a:t>
            </a:r>
            <a:r>
              <a:rPr lang="ja-JP" altLang="en-US" sz="1400" b="1" dirty="0">
                <a:solidFill>
                  <a:srgbClr val="000099"/>
                </a:solidFill>
                <a:ea typeface="MS PGothic" pitchFamily="34" charset="-128"/>
              </a:rPr>
              <a:t>　　　</a:t>
            </a:r>
            <a:endParaRPr lang="en-US" altLang="ja-JP" sz="1400" b="1" dirty="0">
              <a:solidFill>
                <a:srgbClr val="000099"/>
              </a:solidFill>
              <a:ea typeface="MS PGothic" pitchFamily="34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52497" y="2726292"/>
            <a:ext cx="5924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rgbClr val="000099"/>
                </a:solidFill>
              </a:rPr>
              <a:t>医療イノベーション埼玉ネットワークでは、医療・福祉施設のための設備・機器の総合展示会</a:t>
            </a:r>
            <a:r>
              <a:rPr lang="ja-JP" altLang="en-US" sz="1600" b="1" dirty="0">
                <a:solidFill>
                  <a:srgbClr val="000099"/>
                </a:solidFill>
                <a:latin typeface="+mn-ea"/>
              </a:rPr>
              <a:t>「</a:t>
            </a:r>
            <a:r>
              <a:rPr lang="en-US" altLang="ja-JP" sz="1600" b="1" dirty="0">
                <a:solidFill>
                  <a:srgbClr val="000099"/>
                </a:solidFill>
                <a:latin typeface="+mn-ea"/>
              </a:rPr>
              <a:t>HOSPEX Japan2021</a:t>
            </a:r>
            <a:r>
              <a:rPr lang="ja-JP" altLang="en-US" sz="1600" b="1" dirty="0">
                <a:solidFill>
                  <a:srgbClr val="000099"/>
                </a:solidFill>
                <a:latin typeface="+mn-ea"/>
              </a:rPr>
              <a:t>」への共同出展企業を募集いたします</a:t>
            </a:r>
            <a:r>
              <a:rPr lang="ja-JP" altLang="en-US" sz="1600" b="1" dirty="0">
                <a:solidFill>
                  <a:srgbClr val="000099"/>
                </a:solidFill>
              </a:rPr>
              <a:t>。（医療・福祉機器開発テクノロジー展エリア）</a:t>
            </a:r>
            <a:endParaRPr kumimoji="1" lang="ja-JP" altLang="en-US" sz="1600" b="1" dirty="0">
              <a:solidFill>
                <a:srgbClr val="000099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437" y="609855"/>
            <a:ext cx="5769914" cy="756971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1169637" y="6653575"/>
            <a:ext cx="5852087" cy="6487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77195" y="6919973"/>
            <a:ext cx="5852088" cy="307777"/>
          </a:xfrm>
          <a:prstGeom prst="rect">
            <a:avLst/>
          </a:prstGeom>
          <a:solidFill>
            <a:schemeClr val="bg1"/>
          </a:solidFill>
          <a:ln w="6350" cmpd="sng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000099"/>
                </a:solidFill>
                <a:latin typeface="+mn-ea"/>
              </a:rPr>
              <a:t>「共同出展申込書」に必要事項をご記入の上、メールでお送りください</a:t>
            </a:r>
            <a:endParaRPr lang="en-US" altLang="ja-JP" sz="1400" b="1" dirty="0">
              <a:solidFill>
                <a:srgbClr val="000099"/>
              </a:solidFill>
              <a:latin typeface="+mn-ea"/>
            </a:endParaRPr>
          </a:p>
        </p:txBody>
      </p:sp>
      <p:sp>
        <p:nvSpPr>
          <p:cNvPr id="14" name="ホームベース 13"/>
          <p:cNvSpPr/>
          <p:nvPr/>
        </p:nvSpPr>
        <p:spPr>
          <a:xfrm>
            <a:off x="1024370" y="7264641"/>
            <a:ext cx="1249333" cy="241713"/>
          </a:xfrm>
          <a:prstGeom prst="homePlat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/>
              <a:t>お　問　合　わ　せ</a:t>
            </a:r>
            <a:endParaRPr kumimoji="1" lang="ja-JP" altLang="en-US" sz="1100" b="1" dirty="0"/>
          </a:p>
        </p:txBody>
      </p:sp>
      <p:sp>
        <p:nvSpPr>
          <p:cNvPr id="15" name="正方形/長方形 14"/>
          <p:cNvSpPr/>
          <p:nvPr/>
        </p:nvSpPr>
        <p:spPr>
          <a:xfrm>
            <a:off x="987021" y="6632025"/>
            <a:ext cx="5818366" cy="302773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TextBox 32"/>
          <p:cNvSpPr txBox="1"/>
          <p:nvPr/>
        </p:nvSpPr>
        <p:spPr>
          <a:xfrm>
            <a:off x="987021" y="6655937"/>
            <a:ext cx="11938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お 申 し 込 </a:t>
            </a:r>
            <a:r>
              <a:rPr lang="ja-JP" altLang="en-US" sz="1050" b="1" dirty="0" err="1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み</a:t>
            </a:r>
            <a:endParaRPr lang="en-US" sz="105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12" name="TextBox 36">
            <a:extLst>
              <a:ext uri="{FF2B5EF4-FFF2-40B4-BE49-F238E27FC236}">
                <a16:creationId xmlns:a16="http://schemas.microsoft.com/office/drawing/2014/main" id="{AEE7A9DC-D201-4D74-AFFC-A8BBA503BA70}"/>
              </a:ext>
            </a:extLst>
          </p:cNvPr>
          <p:cNvSpPr txBox="1"/>
          <p:nvPr/>
        </p:nvSpPr>
        <p:spPr>
          <a:xfrm>
            <a:off x="1091585" y="5623710"/>
            <a:ext cx="2657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1</a:t>
            </a:r>
            <a:r>
              <a:rPr lang="ja-JP" altLang="en-US" sz="20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社あたり</a:t>
            </a:r>
            <a:r>
              <a:rPr lang="en-US" altLang="ja-JP" sz="20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10</a:t>
            </a:r>
            <a:r>
              <a:rPr lang="ja-JP" altLang="en-US" sz="20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万円</a:t>
            </a:r>
            <a:endParaRPr lang="en-US" altLang="ja-JP" sz="2000" b="1" dirty="0">
              <a:solidFill>
                <a:srgbClr val="000099"/>
              </a:solidFill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20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（税込、基本装飾のみ）</a:t>
            </a:r>
            <a:endParaRPr lang="en-US" altLang="ja-JP" sz="2000" b="1" dirty="0">
              <a:solidFill>
                <a:srgbClr val="000099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16" name="TextBox 37">
            <a:extLst>
              <a:ext uri="{FF2B5EF4-FFF2-40B4-BE49-F238E27FC236}">
                <a16:creationId xmlns:a16="http://schemas.microsoft.com/office/drawing/2014/main" id="{B688489E-64FB-41E9-9BC8-2566F0DC4617}"/>
              </a:ext>
            </a:extLst>
          </p:cNvPr>
          <p:cNvSpPr txBox="1"/>
          <p:nvPr/>
        </p:nvSpPr>
        <p:spPr>
          <a:xfrm>
            <a:off x="4124847" y="5623880"/>
            <a:ext cx="2495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2021</a:t>
            </a:r>
            <a:r>
              <a:rPr lang="ja-JP" altLang="en-US" sz="20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年</a:t>
            </a:r>
            <a:r>
              <a:rPr lang="en-US" altLang="ja-JP" sz="20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6</a:t>
            </a:r>
            <a:r>
              <a:rPr lang="ja-JP" altLang="en-US" sz="20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月</a:t>
            </a:r>
            <a:r>
              <a:rPr lang="en-US" altLang="ja-JP" sz="20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30</a:t>
            </a:r>
            <a:r>
              <a:rPr lang="ja-JP" altLang="en-US" sz="20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日</a:t>
            </a:r>
            <a:r>
              <a:rPr lang="en-US" altLang="ja-JP" sz="20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(</a:t>
            </a:r>
            <a:r>
              <a:rPr lang="ja-JP" altLang="en-US" sz="20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水</a:t>
            </a:r>
            <a:r>
              <a:rPr lang="en-US" altLang="ja-JP" sz="20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)</a:t>
            </a:r>
          </a:p>
          <a:p>
            <a:r>
              <a:rPr lang="ja-JP" altLang="en-US" sz="20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午後</a:t>
            </a:r>
            <a:r>
              <a:rPr lang="en-US" altLang="ja-JP" sz="20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5</a:t>
            </a:r>
            <a:r>
              <a:rPr lang="ja-JP" altLang="en-US" sz="20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時まで　</a:t>
            </a:r>
            <a:endParaRPr lang="en-US" altLang="ja-JP" sz="2000" b="1" dirty="0">
              <a:solidFill>
                <a:srgbClr val="000099"/>
              </a:solidFill>
              <a:latin typeface="MS PGothic" pitchFamily="34" charset="-128"/>
              <a:ea typeface="MS PGothic" pitchFamily="34" charset="-128"/>
            </a:endParaRP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979A961F-303E-471D-80F3-5E09EDA02892}"/>
              </a:ext>
            </a:extLst>
          </p:cNvPr>
          <p:cNvCxnSpPr>
            <a:cxnSpLocks/>
          </p:cNvCxnSpPr>
          <p:nvPr/>
        </p:nvCxnSpPr>
        <p:spPr>
          <a:xfrm>
            <a:off x="1046824" y="2648402"/>
            <a:ext cx="5782459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7E31B1E3-D7F6-4C8B-80E5-05557B87CA6E}"/>
              </a:ext>
            </a:extLst>
          </p:cNvPr>
          <p:cNvCxnSpPr>
            <a:cxnSpLocks/>
          </p:cNvCxnSpPr>
          <p:nvPr/>
        </p:nvCxnSpPr>
        <p:spPr>
          <a:xfrm>
            <a:off x="579707" y="8124344"/>
            <a:ext cx="6629167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図 59">
            <a:extLst>
              <a:ext uri="{FF2B5EF4-FFF2-40B4-BE49-F238E27FC236}">
                <a16:creationId xmlns:a16="http://schemas.microsoft.com/office/drawing/2014/main" id="{0C936CC9-7CE3-4D6B-BBB9-7714CF9D34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288" y="8290125"/>
            <a:ext cx="2908449" cy="393720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F3206121-3753-4B96-A6E4-DA496152B5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707" y="8684073"/>
            <a:ext cx="6541976" cy="165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208531"/>
            <a:ext cx="7775575" cy="569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solidFill>
                  <a:srgbClr val="FF6600"/>
                </a:solidFill>
                <a:latin typeface="+mj-ea"/>
                <a:ea typeface="+mj-ea"/>
              </a:rPr>
              <a:t>HOSPEX</a:t>
            </a:r>
            <a:r>
              <a:rPr lang="en-US" altLang="ja-JP" sz="2800" b="1" dirty="0">
                <a:solidFill>
                  <a:srgbClr val="66CCFF"/>
                </a:solidFill>
                <a:latin typeface="+mj-ea"/>
                <a:ea typeface="+mj-ea"/>
              </a:rPr>
              <a:t> </a:t>
            </a:r>
            <a:r>
              <a:rPr lang="en-US" altLang="ja-JP" sz="2800" b="1" dirty="0">
                <a:solidFill>
                  <a:srgbClr val="FF6600"/>
                </a:solidFill>
                <a:latin typeface="+mj-ea"/>
                <a:ea typeface="+mj-ea"/>
              </a:rPr>
              <a:t>Japan </a:t>
            </a:r>
            <a:r>
              <a:rPr kumimoji="1" lang="en-US" altLang="ja-JP" sz="2800" b="1" dirty="0">
                <a:solidFill>
                  <a:srgbClr val="FF6600"/>
                </a:solidFill>
                <a:latin typeface="+mj-ea"/>
                <a:ea typeface="+mj-ea"/>
              </a:rPr>
              <a:t>2021</a:t>
            </a:r>
            <a:r>
              <a:rPr kumimoji="1" lang="ja-JP" altLang="en-US" sz="2800" b="1" dirty="0">
                <a:solidFill>
                  <a:srgbClr val="FF6600"/>
                </a:solidFill>
                <a:latin typeface="+mj-ea"/>
                <a:ea typeface="+mj-ea"/>
              </a:rPr>
              <a:t>　</a:t>
            </a:r>
            <a:r>
              <a:rPr lang="ja-JP" altLang="en-US" sz="2800" b="1" dirty="0">
                <a:solidFill>
                  <a:srgbClr val="FF6600"/>
                </a:solidFill>
              </a:rPr>
              <a:t>共同出展申込書</a:t>
            </a:r>
            <a:r>
              <a:rPr kumimoji="1" lang="ja-JP" altLang="en-US" b="1" dirty="0">
                <a:solidFill>
                  <a:srgbClr val="FF6600"/>
                </a:solidFill>
              </a:rPr>
              <a:t>　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694891"/>
              </p:ext>
            </p:extLst>
          </p:nvPr>
        </p:nvGraphicFramePr>
        <p:xfrm>
          <a:off x="380041" y="2323173"/>
          <a:ext cx="7060366" cy="8362431"/>
        </p:xfrm>
        <a:graphic>
          <a:graphicData uri="http://schemas.openxmlformats.org/drawingml/2006/table">
            <a:tbl>
              <a:tblPr bandCol="1">
                <a:tableStyleId>{9DCAF9ED-07DC-4A11-8D7F-57B35C25682E}</a:tableStyleId>
              </a:tblPr>
              <a:tblGrid>
                <a:gridCol w="2593297">
                  <a:extLst>
                    <a:ext uri="{9D8B030D-6E8A-4147-A177-3AD203B41FA5}">
                      <a16:colId xmlns:a16="http://schemas.microsoft.com/office/drawing/2014/main" val="2060934697"/>
                    </a:ext>
                  </a:extLst>
                </a:gridCol>
                <a:gridCol w="4467069">
                  <a:extLst>
                    <a:ext uri="{9D8B030D-6E8A-4147-A177-3AD203B41FA5}">
                      <a16:colId xmlns:a16="http://schemas.microsoft.com/office/drawing/2014/main" val="1053324567"/>
                    </a:ext>
                  </a:extLst>
                </a:gridCol>
              </a:tblGrid>
              <a:tr h="404118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■会社名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246196"/>
                  </a:ext>
                </a:extLst>
              </a:tr>
              <a:tr h="437490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　住所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〒</a:t>
                      </a:r>
                      <a:endParaRPr kumimoji="1" lang="en-US" altLang="ja-JP" sz="1100" dirty="0"/>
                    </a:p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17288"/>
                  </a:ext>
                </a:extLst>
              </a:tr>
              <a:tr h="378113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　会社</a:t>
                      </a:r>
                      <a:r>
                        <a:rPr kumimoji="1" lang="en-US" altLang="ja-JP" sz="1100" dirty="0"/>
                        <a:t>URL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945765"/>
                  </a:ext>
                </a:extLst>
              </a:tr>
              <a:tr h="378113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■ご担当者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629716"/>
                  </a:ext>
                </a:extLst>
              </a:tr>
              <a:tr h="378113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　部署／役職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部署：　　　　　　　　　　　　　　　　　／役職：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934895"/>
                  </a:ext>
                </a:extLst>
              </a:tr>
              <a:tr h="609361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lt"/>
                        </a:rPr>
                        <a:t>　ご連絡先（</a:t>
                      </a:r>
                      <a:r>
                        <a:rPr kumimoji="1" lang="en-US" altLang="ja-JP" sz="1100" dirty="0">
                          <a:latin typeface="+mn-lt"/>
                        </a:rPr>
                        <a:t>E-mail</a:t>
                      </a:r>
                      <a:r>
                        <a:rPr kumimoji="1" lang="ja-JP" altLang="en-US" sz="1100" dirty="0">
                          <a:latin typeface="+mn-lt"/>
                        </a:rPr>
                        <a:t>／</a:t>
                      </a:r>
                      <a:r>
                        <a:rPr kumimoji="1" lang="en-US" altLang="ja-JP" sz="1100" dirty="0">
                          <a:latin typeface="+mn-lt"/>
                        </a:rPr>
                        <a:t>TEL</a:t>
                      </a:r>
                      <a:r>
                        <a:rPr kumimoji="1" lang="ja-JP" altLang="en-US" sz="1100" dirty="0">
                          <a:latin typeface="+mn-lt"/>
                        </a:rPr>
                        <a:t>／</a:t>
                      </a:r>
                      <a:r>
                        <a:rPr kumimoji="1" lang="en-US" altLang="ja-JP" sz="1100" dirty="0">
                          <a:latin typeface="+mn-lt"/>
                        </a:rPr>
                        <a:t>FAX</a:t>
                      </a:r>
                      <a:r>
                        <a:rPr kumimoji="1" lang="ja-JP" altLang="en-US" sz="1100" dirty="0">
                          <a:latin typeface="+mn-lt"/>
                        </a:rPr>
                        <a:t>）</a:t>
                      </a:r>
                      <a:endParaRPr kumimoji="1" lang="en-US" altLang="ja-JP" sz="11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+mn-lt"/>
                        </a:rPr>
                        <a:t>E-mail</a:t>
                      </a:r>
                      <a:r>
                        <a:rPr kumimoji="1" lang="ja-JP" altLang="en-US" sz="1100" dirty="0">
                          <a:latin typeface="+mn-lt"/>
                        </a:rPr>
                        <a:t>：</a:t>
                      </a:r>
                      <a:endParaRPr kumimoji="1" lang="en-US" altLang="ja-JP" sz="1100" dirty="0">
                        <a:latin typeface="+mn-lt"/>
                      </a:endParaRPr>
                    </a:p>
                    <a:p>
                      <a:endParaRPr kumimoji="1" lang="en-US" altLang="ja-JP" sz="1100" dirty="0">
                        <a:latin typeface="+mn-lt"/>
                      </a:endParaRPr>
                    </a:p>
                    <a:p>
                      <a:r>
                        <a:rPr kumimoji="1" lang="en-US" altLang="ja-JP" sz="1100" dirty="0">
                          <a:latin typeface="+mn-lt"/>
                        </a:rPr>
                        <a:t>TEL</a:t>
                      </a:r>
                      <a:r>
                        <a:rPr kumimoji="1" lang="ja-JP" altLang="en-US" sz="1100" dirty="0">
                          <a:latin typeface="+mn-lt"/>
                        </a:rPr>
                        <a:t>：　　　　　　　　　　　　　　　　　　／</a:t>
                      </a:r>
                      <a:r>
                        <a:rPr kumimoji="1" lang="en-US" altLang="ja-JP" sz="1100" dirty="0">
                          <a:latin typeface="+mn-lt"/>
                        </a:rPr>
                        <a:t>FAX</a:t>
                      </a:r>
                      <a:r>
                        <a:rPr kumimoji="1" lang="ja-JP" altLang="en-US" sz="1100" dirty="0">
                          <a:latin typeface="+mn-lt"/>
                        </a:rPr>
                        <a:t>：</a:t>
                      </a:r>
                      <a:endParaRPr kumimoji="1" lang="en-US" altLang="ja-JP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870455"/>
                  </a:ext>
                </a:extLst>
              </a:tr>
              <a:tr h="454910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■業種・事業内容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/>
                    </a:p>
                    <a:p>
                      <a:endParaRPr kumimoji="1" lang="en-US" altLang="ja-JP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95525"/>
                  </a:ext>
                </a:extLst>
              </a:tr>
              <a:tr h="1197435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■展示製品・売りとなるコア技術等</a:t>
                      </a:r>
                      <a:endParaRPr kumimoji="1" lang="en-US" altLang="ja-JP" sz="1100" dirty="0"/>
                    </a:p>
                    <a:p>
                      <a:endParaRPr kumimoji="1" lang="en-US" altLang="ja-JP" sz="1100" dirty="0"/>
                    </a:p>
                    <a:p>
                      <a:endParaRPr kumimoji="1" lang="en-US" altLang="ja-JP" sz="1100" dirty="0"/>
                    </a:p>
                    <a:p>
                      <a:r>
                        <a:rPr kumimoji="1" lang="ja-JP" altLang="en-US" sz="1000" dirty="0"/>
                        <a:t>　</a:t>
                      </a:r>
                      <a:r>
                        <a:rPr kumimoji="1" lang="en-US" altLang="ja-JP" sz="1000" b="1" dirty="0">
                          <a:solidFill>
                            <a:srgbClr val="000099"/>
                          </a:solidFill>
                        </a:rPr>
                        <a:t>※</a:t>
                      </a:r>
                      <a:r>
                        <a:rPr kumimoji="1" lang="ja-JP" altLang="en-US" sz="1000" b="1" dirty="0">
                          <a:solidFill>
                            <a:srgbClr val="000099"/>
                          </a:solidFill>
                        </a:rPr>
                        <a:t>展示製品はチラシ、カタログ等の資料を</a:t>
                      </a:r>
                      <a:endParaRPr kumimoji="1" lang="en-US" altLang="ja-JP" sz="1000" b="1" dirty="0">
                        <a:solidFill>
                          <a:srgbClr val="000099"/>
                        </a:solidFill>
                      </a:endParaRPr>
                    </a:p>
                    <a:p>
                      <a:r>
                        <a:rPr kumimoji="1" lang="ja-JP" altLang="en-US" sz="1000" b="1" dirty="0">
                          <a:solidFill>
                            <a:srgbClr val="000099"/>
                          </a:solidFill>
                        </a:rPr>
                        <a:t>　　別途ご提出ください</a:t>
                      </a:r>
                      <a:endParaRPr kumimoji="1" lang="en-US" altLang="ja-JP" sz="1000" b="1" dirty="0">
                        <a:solidFill>
                          <a:srgbClr val="000099"/>
                        </a:solidFill>
                      </a:endParaRPr>
                    </a:p>
                    <a:p>
                      <a:endParaRPr kumimoji="1" lang="en-US" altLang="ja-JP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展示製品</a:t>
                      </a:r>
                      <a:endParaRPr kumimoji="1" lang="en-US" altLang="ja-JP" sz="1100" dirty="0"/>
                    </a:p>
                    <a:p>
                      <a:r>
                        <a:rPr kumimoji="1" lang="ja-JP" altLang="en-US" sz="1100" dirty="0"/>
                        <a:t>　　</a:t>
                      </a:r>
                      <a:endParaRPr kumimoji="1" lang="en-US" altLang="ja-JP" sz="1100" dirty="0"/>
                    </a:p>
                    <a:p>
                      <a:endParaRPr kumimoji="1" lang="en-US" altLang="ja-JP" sz="1100" dirty="0"/>
                    </a:p>
                    <a:p>
                      <a:endParaRPr kumimoji="1" lang="en-US" altLang="ja-JP" sz="1100" dirty="0"/>
                    </a:p>
                    <a:p>
                      <a:endParaRPr kumimoji="1" lang="en-US" altLang="ja-JP" sz="1100" dirty="0"/>
                    </a:p>
                    <a:p>
                      <a:endParaRPr kumimoji="1" lang="en-US" altLang="ja-JP" sz="1100" dirty="0"/>
                    </a:p>
                    <a:p>
                      <a:r>
                        <a:rPr kumimoji="1" lang="ja-JP" altLang="en-US" sz="1100" dirty="0"/>
                        <a:t>強みとなるコア技術等</a:t>
                      </a:r>
                      <a:endParaRPr kumimoji="1" lang="en-US" altLang="ja-JP" sz="1100" dirty="0"/>
                    </a:p>
                    <a:p>
                      <a:endParaRPr kumimoji="1" lang="en-US" altLang="ja-JP" sz="1100" dirty="0"/>
                    </a:p>
                    <a:p>
                      <a:endParaRPr kumimoji="1" lang="en-US" altLang="ja-JP" sz="1100" dirty="0"/>
                    </a:p>
                    <a:p>
                      <a:endParaRPr kumimoji="1" lang="en-US" altLang="ja-JP" sz="1100" dirty="0"/>
                    </a:p>
                    <a:p>
                      <a:endParaRPr kumimoji="1" lang="en-US" altLang="ja-JP" sz="1100" dirty="0"/>
                    </a:p>
                    <a:p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2050992"/>
                  </a:ext>
                </a:extLst>
              </a:tr>
              <a:tr h="590325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■出展目的</a:t>
                      </a:r>
                      <a:endParaRPr kumimoji="1" lang="en-US" altLang="ja-JP" sz="1100" dirty="0"/>
                    </a:p>
                    <a:p>
                      <a:r>
                        <a:rPr kumimoji="1" lang="ja-JP" altLang="en-US" sz="1100" dirty="0"/>
                        <a:t>　</a:t>
                      </a:r>
                      <a:r>
                        <a:rPr kumimoji="1" lang="ja-JP" altLang="en-US" sz="1000" dirty="0"/>
                        <a:t>・商談目標○社</a:t>
                      </a:r>
                      <a:endParaRPr kumimoji="1" lang="en-US" altLang="ja-JP" sz="1000" dirty="0"/>
                    </a:p>
                    <a:p>
                      <a:r>
                        <a:rPr kumimoji="1" lang="ja-JP" altLang="en-US" sz="1000" dirty="0"/>
                        <a:t>　・本展示会に向けて取り組んできたこと等</a:t>
                      </a:r>
                      <a:endParaRPr kumimoji="1" lang="en-US" altLang="ja-JP" sz="1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/>
                    </a:p>
                    <a:p>
                      <a:endParaRPr kumimoji="1" lang="en-US" altLang="ja-JP" sz="1100" dirty="0"/>
                    </a:p>
                    <a:p>
                      <a:endParaRPr kumimoji="1" lang="en-US" altLang="ja-JP" sz="1100" dirty="0"/>
                    </a:p>
                    <a:p>
                      <a:endParaRPr kumimoji="1" lang="en-US" altLang="ja-JP" sz="1100" dirty="0"/>
                    </a:p>
                    <a:p>
                      <a:endParaRPr kumimoji="1" lang="en-US" altLang="ja-JP" sz="1100" dirty="0"/>
                    </a:p>
                    <a:p>
                      <a:endParaRPr kumimoji="1" lang="en-US" altLang="ja-JP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431923"/>
                  </a:ext>
                </a:extLst>
              </a:tr>
              <a:tr h="378113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■今回の取引目標数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　　　　　　　　　社　　　　　　　　百万円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8429213"/>
                  </a:ext>
                </a:extLst>
              </a:tr>
              <a:tr h="378113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■本展示会への</a:t>
                      </a:r>
                      <a:r>
                        <a:rPr kumimoji="1" lang="ja-JP" altLang="en-US" sz="1100" b="1" u="sng" dirty="0">
                          <a:solidFill>
                            <a:srgbClr val="000099"/>
                          </a:solidFill>
                        </a:rPr>
                        <a:t>単独</a:t>
                      </a:r>
                      <a:r>
                        <a:rPr kumimoji="1" lang="ja-JP" altLang="en-US" sz="1100" dirty="0"/>
                        <a:t>出展経験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□あり  ⇒（年度：　　　　　　　　　　　　　　　　　）　　　　　　　　　□なし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1027667"/>
                  </a:ext>
                </a:extLst>
              </a:tr>
              <a:tr h="378113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■主要事業所の立地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□さいたま市内　　　　　□埼玉県内　　　　　□左記以外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2333184"/>
                  </a:ext>
                </a:extLst>
              </a:tr>
              <a:tr h="378113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■中小企業に該当するか否か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□する　　　　　□いいえ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3099206"/>
                  </a:ext>
                </a:extLst>
              </a:tr>
              <a:tr h="609361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■医療イノベーション埼玉ネットワークにおける支援事業の利用経験（展示会・補助金・試作品コンテスト等）の有無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□あり　⇒（　　　　　　　　　　　　　　　　　　　　　　　　　　　　）　　□なし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1285033"/>
                  </a:ext>
                </a:extLst>
              </a:tr>
            </a:tbl>
          </a:graphicData>
        </a:graphic>
      </p:graphicFrame>
      <p:sp>
        <p:nvSpPr>
          <p:cNvPr id="2" name="TextBox 43">
            <a:extLst>
              <a:ext uri="{FF2B5EF4-FFF2-40B4-BE49-F238E27FC236}">
                <a16:creationId xmlns:a16="http://schemas.microsoft.com/office/drawing/2014/main" id="{376ACF6A-66F9-44BD-B4BE-FEDBD9A75DE9}"/>
              </a:ext>
            </a:extLst>
          </p:cNvPr>
          <p:cNvSpPr txBox="1"/>
          <p:nvPr/>
        </p:nvSpPr>
        <p:spPr>
          <a:xfrm>
            <a:off x="4305008" y="1946208"/>
            <a:ext cx="32384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※</a:t>
            </a:r>
            <a:r>
              <a:rPr lang="ja-JP" altLang="en-US" sz="1400" b="1" dirty="0">
                <a:solidFill>
                  <a:srgbClr val="000099"/>
                </a:solidFill>
                <a:latin typeface="MS PGothic" pitchFamily="34" charset="-128"/>
                <a:ea typeface="MS PGothic" pitchFamily="34" charset="-128"/>
              </a:rPr>
              <a:t>応募多数の場合、選考資料となります</a:t>
            </a:r>
            <a:endParaRPr lang="en-US" altLang="ja-JP" sz="1400" b="1" dirty="0">
              <a:solidFill>
                <a:srgbClr val="000099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9F4DA7A-8337-4A9B-921B-CC8E633EF157}"/>
              </a:ext>
            </a:extLst>
          </p:cNvPr>
          <p:cNvSpPr txBox="1"/>
          <p:nvPr/>
        </p:nvSpPr>
        <p:spPr>
          <a:xfrm>
            <a:off x="5438774" y="887597"/>
            <a:ext cx="1921737" cy="1018356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000099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申込期限</a:t>
            </a:r>
            <a:endParaRPr lang="en-US" altLang="ja-JP" b="1" dirty="0">
              <a:solidFill>
                <a:srgbClr val="000099"/>
              </a:solidFill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algn="ctr"/>
            <a:r>
              <a:rPr lang="en-US" altLang="ja-JP" b="1" dirty="0">
                <a:solidFill>
                  <a:srgbClr val="000099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     6</a:t>
            </a:r>
            <a:r>
              <a:rPr lang="ja-JP" altLang="en-US" b="1" dirty="0">
                <a:solidFill>
                  <a:srgbClr val="000099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月</a:t>
            </a:r>
            <a:r>
              <a:rPr lang="en-US" altLang="ja-JP" b="1" dirty="0">
                <a:solidFill>
                  <a:srgbClr val="000099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30</a:t>
            </a:r>
            <a:r>
              <a:rPr lang="ja-JP" altLang="en-US" b="1" dirty="0">
                <a:solidFill>
                  <a:srgbClr val="000099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日（水）</a:t>
            </a:r>
            <a:endParaRPr lang="en-US" altLang="ja-JP" b="1" dirty="0">
              <a:solidFill>
                <a:srgbClr val="000099"/>
              </a:solidFill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algn="ctr"/>
            <a:r>
              <a:rPr lang="ja-JP" altLang="en-US" b="1" dirty="0">
                <a:solidFill>
                  <a:srgbClr val="000099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午後</a:t>
            </a:r>
            <a:r>
              <a:rPr lang="en-US" altLang="ja-JP" b="1" dirty="0">
                <a:solidFill>
                  <a:srgbClr val="000099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5</a:t>
            </a:r>
            <a:r>
              <a:rPr lang="ja-JP" altLang="en-US" b="1" dirty="0">
                <a:solidFill>
                  <a:srgbClr val="000099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時</a:t>
            </a:r>
            <a:endParaRPr lang="en-US" altLang="ja-JP" b="1" dirty="0">
              <a:solidFill>
                <a:srgbClr val="000099"/>
              </a:solidFill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12B0A5-C1B2-4D71-9C23-D0B5CFB8776E}"/>
              </a:ext>
            </a:extLst>
          </p:cNvPr>
          <p:cNvSpPr txBox="1"/>
          <p:nvPr/>
        </p:nvSpPr>
        <p:spPr>
          <a:xfrm>
            <a:off x="232068" y="916534"/>
            <a:ext cx="4897638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rgbClr val="000099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2000" b="1" dirty="0">
                <a:solidFill>
                  <a:srgbClr val="000099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お申し込み先</a:t>
            </a:r>
            <a:r>
              <a:rPr lang="en-US" altLang="ja-JP" sz="2000" b="1" dirty="0">
                <a:solidFill>
                  <a:srgbClr val="000099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lang="ja-JP" altLang="en-US" sz="2000" b="1" dirty="0">
                <a:solidFill>
                  <a:srgbClr val="000099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2000" b="1" dirty="0">
              <a:solidFill>
                <a:srgbClr val="000099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>
                <a:solidFill>
                  <a:srgbClr val="000099"/>
                </a:solidFill>
              </a:rPr>
              <a:t>公益財団法人さいたま市産業創造財団　</a:t>
            </a:r>
            <a:endParaRPr lang="en-US" altLang="ja-JP" sz="2000" b="1" dirty="0">
              <a:solidFill>
                <a:srgbClr val="000099"/>
              </a:solidFill>
            </a:endParaRPr>
          </a:p>
          <a:p>
            <a:r>
              <a:rPr lang="ja-JP" altLang="en-US" sz="1400" b="1" dirty="0">
                <a:solidFill>
                  <a:srgbClr val="000099"/>
                </a:solidFill>
              </a:rPr>
              <a:t>担当：　事業企画課　高井</a:t>
            </a:r>
          </a:p>
          <a:p>
            <a:r>
              <a:rPr lang="en-US" altLang="ja-JP" sz="1400" b="1" dirty="0">
                <a:solidFill>
                  <a:srgbClr val="000099"/>
                </a:solidFill>
                <a:ea typeface="ＭＳ Ｐゴシック" panose="020B0600070205080204" pitchFamily="50" charset="-128"/>
              </a:rPr>
              <a:t>E-mail:</a:t>
            </a:r>
            <a:r>
              <a:rPr lang="ja-JP" altLang="en-US" sz="1400" b="1" dirty="0">
                <a:solidFill>
                  <a:srgbClr val="000099"/>
                </a:solidFill>
                <a:ea typeface="ＭＳ Ｐゴシック" panose="020B0600070205080204" pitchFamily="50" charset="-128"/>
              </a:rPr>
              <a:t>　</a:t>
            </a:r>
            <a:r>
              <a:rPr lang="en-US" altLang="ja-JP" sz="1400" b="1" dirty="0">
                <a:solidFill>
                  <a:srgbClr val="000099"/>
                </a:solidFill>
                <a:ea typeface="ＭＳ Ｐゴシック" panose="020B0600070205080204" pitchFamily="50" charset="-128"/>
              </a:rPr>
              <a:t>iryou@sozo-saitama.or.jp </a:t>
            </a:r>
          </a:p>
          <a:p>
            <a:r>
              <a:rPr lang="en-US" altLang="ja-JP" sz="1400" b="1" dirty="0">
                <a:solidFill>
                  <a:srgbClr val="000099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400" b="1" dirty="0">
                <a:solidFill>
                  <a:srgbClr val="000099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必要事項をご記入の上、メールでお送りください　　　　　</a:t>
            </a:r>
            <a:r>
              <a:rPr lang="ja-JP" altLang="en-US" sz="1100" b="1" dirty="0">
                <a:solidFill>
                  <a:srgbClr val="000099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　　　</a:t>
            </a:r>
            <a:endParaRPr lang="en-US" altLang="ja-JP" sz="1100" b="1" dirty="0">
              <a:solidFill>
                <a:srgbClr val="000099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100" b="1" dirty="0">
                <a:solidFill>
                  <a:srgbClr val="000099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　</a:t>
            </a:r>
            <a:endParaRPr lang="en-US" altLang="ja-JP" sz="1100" b="1" dirty="0">
              <a:solidFill>
                <a:srgbClr val="000099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F791000C-A92E-40AB-8E3D-089C77295C58}"/>
              </a:ext>
            </a:extLst>
          </p:cNvPr>
          <p:cNvCxnSpPr>
            <a:cxnSpLocks/>
          </p:cNvCxnSpPr>
          <p:nvPr/>
        </p:nvCxnSpPr>
        <p:spPr>
          <a:xfrm>
            <a:off x="0" y="208531"/>
            <a:ext cx="7775575" cy="0"/>
          </a:xfrm>
          <a:prstGeom prst="line">
            <a:avLst/>
          </a:prstGeom>
          <a:ln w="76200">
            <a:solidFill>
              <a:srgbClr val="66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6A1257B5-D00B-4EB0-8F9E-67E01C0CEE59}"/>
              </a:ext>
            </a:extLst>
          </p:cNvPr>
          <p:cNvCxnSpPr/>
          <p:nvPr/>
        </p:nvCxnSpPr>
        <p:spPr>
          <a:xfrm>
            <a:off x="0" y="778157"/>
            <a:ext cx="7775575" cy="0"/>
          </a:xfrm>
          <a:prstGeom prst="line">
            <a:avLst/>
          </a:prstGeom>
          <a:ln w="76200">
            <a:solidFill>
              <a:srgbClr val="66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031403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483</Words>
  <Application>Microsoft Office PowerPoint</Application>
  <PresentationFormat>ユーザー設定</PresentationFormat>
  <Paragraphs>81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ＭＳ Ｐゴシック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2016-07-14T10:43:03Z</dcterms:created>
  <dcterms:modified xsi:type="dcterms:W3CDTF">2021-05-12T08:17:10Z</dcterms:modified>
</cp:coreProperties>
</file>